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7" r:id="rId4"/>
    <p:sldId id="261" r:id="rId5"/>
    <p:sldId id="260" r:id="rId6"/>
    <p:sldId id="262" r:id="rId7"/>
    <p:sldId id="264" r:id="rId8"/>
    <p:sldId id="265" r:id="rId9"/>
    <p:sldId id="276" r:id="rId10"/>
    <p:sldId id="268" r:id="rId11"/>
    <p:sldId id="269" r:id="rId12"/>
    <p:sldId id="275" r:id="rId13"/>
    <p:sldId id="266" r:id="rId14"/>
    <p:sldId id="272" r:id="rId15"/>
    <p:sldId id="271" r:id="rId16"/>
    <p:sldId id="273" r:id="rId17"/>
    <p:sldId id="274" r:id="rId18"/>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00"/>
  </p:normalViewPr>
  <p:slideViewPr>
    <p:cSldViewPr showGuides="1">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C36C9-6A1A-4086-B235-5520FB5B4691}"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C36C9-6A1A-4086-B235-5520FB5B4691}" type="datetimeFigureOut">
              <a:rPr lang="en-US" smtClean="0"/>
              <a:t>8/14/2017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C36C9-6A1A-4086-B235-5520FB5B4691}" type="datetimeFigureOut">
              <a:rPr lang="en-US" smtClean="0"/>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8/14/2017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rthurdawson.weebly.com/"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
          <p:cNvSpPr txBox="1">
            <a:spLocks/>
          </p:cNvSpPr>
          <p:nvPr/>
        </p:nvSpPr>
        <p:spPr>
          <a:xfrm>
            <a:off x="609600" y="1066800"/>
            <a:ext cx="7772400" cy="1676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Welcome to </a:t>
            </a:r>
            <a:br>
              <a:rPr kumimoji="0" lang="en-US" sz="4400" b="1"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br>
            <a:r>
              <a:rPr lang="en-US" sz="4400" b="1" dirty="0" smtClean="0">
                <a:ln w="28575" cmpd="sng">
                  <a:solidFill>
                    <a:srgbClr val="FFFF00"/>
                  </a:solidFill>
                  <a:prstDash val="solid"/>
                  <a:miter lim="800000"/>
                </a:ln>
                <a:effectLst>
                  <a:outerShdw blurRad="50800" algn="tl" rotWithShape="0">
                    <a:srgbClr val="000000"/>
                  </a:outerShdw>
                </a:effectLst>
                <a:latin typeface="Arial" charset="0"/>
                <a:ea typeface="Arial" charset="0"/>
                <a:cs typeface="Arial" charset="0"/>
              </a:rPr>
              <a:t>Open House</a:t>
            </a:r>
            <a:r>
              <a:rPr kumimoji="0" lang="en-US" sz="4400" b="1" i="0" u="none" strike="noStrike" kern="1200" cap="none" spc="0" normalizeH="0" baseline="0" noProof="0" dirty="0" smtClean="0">
                <a:ln w="28575" cmpd="sng">
                  <a:solidFill>
                    <a:srgbClr val="FFFF00"/>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a:t>
            </a:r>
            <a:endParaRPr kumimoji="0" lang="en-US" sz="4400" b="1" i="0" u="none" strike="noStrike" kern="1200" cap="none" spc="0" normalizeH="0" baseline="0" noProof="0" dirty="0" smtClean="0">
              <a:ln w="28575" cmpd="sng">
                <a:solidFill>
                  <a:srgbClr val="FFFF00"/>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800" b="1" dirty="0">
              <a:ln w="28575" cmpd="sng">
                <a:solidFill>
                  <a:srgbClr val="FFFF00"/>
                </a:solidFill>
                <a:prstDash val="solid"/>
                <a:miter lim="800000"/>
              </a:ln>
              <a:effectLst>
                <a:outerShdw blurRad="50800" algn="tl" rotWithShape="0">
                  <a:srgbClr val="000000"/>
                </a:outerShdw>
              </a:effectLst>
              <a:latin typeface="Comic Sans MS" charset="0"/>
              <a:ea typeface="Comic Sans MS" charset="0"/>
              <a:cs typeface="Comic Sans MS"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w="28575" cmpd="sng">
                <a:solidFill>
                  <a:srgbClr val="FFFF00"/>
                </a:solidFill>
                <a:prstDash val="solid"/>
                <a:miter lim="800000"/>
              </a:ln>
              <a:solidFill>
                <a:schemeClr val="tx1"/>
              </a:solidFill>
              <a:effectLst>
                <a:outerShdw blurRad="50800" algn="tl" rotWithShape="0">
                  <a:srgbClr val="000000"/>
                </a:outerShdw>
              </a:effectLst>
              <a:uLnTx/>
              <a:uFillTx/>
              <a:latin typeface="Comic Sans MS" charset="0"/>
              <a:ea typeface="Comic Sans MS" charset="0"/>
              <a:cs typeface="Comic Sans MS"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800" b="1" dirty="0">
              <a:ln w="28575" cmpd="sng">
                <a:solidFill>
                  <a:srgbClr val="FFFF00"/>
                </a:solidFill>
                <a:prstDash val="solid"/>
                <a:miter lim="800000"/>
              </a:ln>
              <a:effectLst>
                <a:outerShdw blurRad="50800" algn="tl" rotWithShape="0">
                  <a:srgbClr val="000000"/>
                </a:outerShdw>
              </a:effectLst>
              <a:latin typeface="Comic Sans MS" charset="0"/>
              <a:ea typeface="Comic Sans MS" charset="0"/>
              <a:cs typeface="Comic Sans MS"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28575" cmpd="sng">
                  <a:solidFill>
                    <a:srgbClr val="FFFF00"/>
                  </a:solidFill>
                  <a:prstDash val="solid"/>
                  <a:miter lim="800000"/>
                </a:ln>
                <a:solidFill>
                  <a:schemeClr val="tx1"/>
                </a:solidFill>
                <a:effectLst>
                  <a:outerShdw blurRad="50800" algn="tl" rotWithShape="0">
                    <a:srgbClr val="000000"/>
                  </a:outerShdw>
                </a:effectLst>
                <a:uLnTx/>
                <a:uFillTx/>
                <a:latin typeface="Comic Sans MS" charset="0"/>
                <a:ea typeface="Comic Sans MS" charset="0"/>
                <a:cs typeface="Comic Sans MS" charset="0"/>
              </a:rPr>
              <a:t> </a:t>
            </a:r>
            <a:r>
              <a:rPr kumimoji="0" lang="en-US" sz="8000" b="1" i="0" u="none" strike="noStrike" kern="1200" cap="none" spc="0" normalizeH="0" baseline="0" noProof="0" dirty="0" smtClean="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t/>
            </a:r>
            <a:br>
              <a:rPr kumimoji="0" lang="en-US" sz="8000" b="1" i="0" u="none" strike="noStrike" kern="1200" cap="none" spc="0" normalizeH="0" baseline="0" noProof="0" dirty="0" smtClean="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endParaRPr kumimoji="0" lang="en-US" sz="8000" b="1" i="0" u="none" strike="noStrike" kern="1200" cap="none" spc="0" normalizeH="0" baseline="0" noProof="0" dirty="0" smtClean="0">
              <a:ln w="28575" cmpd="sng">
                <a:solidFill>
                  <a:srgbClr val="FFFFFF"/>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endParaRPr>
          </a:p>
        </p:txBody>
      </p:sp>
      <p:sp>
        <p:nvSpPr>
          <p:cNvPr id="4" name="Subtitle 2"/>
          <p:cNvSpPr txBox="1">
            <a:spLocks/>
          </p:cNvSpPr>
          <p:nvPr/>
        </p:nvSpPr>
        <p:spPr>
          <a:xfrm>
            <a:off x="1371600" y="3429000"/>
            <a:ext cx="6400800" cy="1752600"/>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4400" b="0" i="0" u="none" strike="noStrike" kern="1200" cap="none" spc="0" normalizeH="0" noProof="0" dirty="0" smtClean="0">
              <a:ln>
                <a:noFill/>
              </a:ln>
              <a:solidFill>
                <a:schemeClr val="tx1"/>
              </a:solidFill>
              <a:effectLst/>
              <a:uLnTx/>
              <a:uFillTx/>
              <a:latin typeface="KG Primary Penmanship" pitchFamily="2" charset="0"/>
              <a:ea typeface="+mn-ea"/>
              <a:cs typeface="+mn-cs"/>
            </a:endParaRPr>
          </a:p>
        </p:txBody>
      </p:sp>
      <p:pic>
        <p:nvPicPr>
          <p:cNvPr id="5" name="Picture 3" descr="C:\Users\Teri\AppData\Local\Microsoft\Windows\Temporary Internet Files\Content.IE5\H2A047NT\MC900320954[1].wmf"/>
          <p:cNvPicPr>
            <a:picLocks noChangeAspect="1" noChangeArrowheads="1"/>
          </p:cNvPicPr>
          <p:nvPr/>
        </p:nvPicPr>
        <p:blipFill>
          <a:blip r:embed="rId3" cstate="print"/>
          <a:stretch>
            <a:fillRect/>
          </a:stretch>
        </p:blipFill>
        <p:spPr bwMode="auto">
          <a:xfrm>
            <a:off x="3762375" y="2353270"/>
            <a:ext cx="1619250" cy="2590800"/>
          </a:xfrm>
          <a:prstGeom prst="rect">
            <a:avLst/>
          </a:prstGeom>
          <a:noFill/>
        </p:spPr>
      </p:pic>
      <p:sp>
        <p:nvSpPr>
          <p:cNvPr id="6" name="TextBox 5"/>
          <p:cNvSpPr txBox="1"/>
          <p:nvPr/>
        </p:nvSpPr>
        <p:spPr>
          <a:xfrm>
            <a:off x="3124200" y="4819470"/>
            <a:ext cx="3048000" cy="1200329"/>
          </a:xfrm>
          <a:prstGeom prst="rect">
            <a:avLst/>
          </a:prstGeom>
          <a:noFill/>
        </p:spPr>
        <p:txBody>
          <a:bodyPr wrap="square" rtlCol="0">
            <a:spAutoFit/>
          </a:bodyPr>
          <a:lstStyle/>
          <a:p>
            <a:pPr algn="ctr"/>
            <a:r>
              <a:rPr lang="en-US" b="1" dirty="0" smtClean="0"/>
              <a:t>Your child will receive a free HW pass tomorrow for your attendance, so make sure you’ve signed in!</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838200"/>
            <a:ext cx="7772400" cy="5181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noProof="0" dirty="0" smtClean="0">
                <a:ln w="17780" cmpd="sng">
                  <a:solidFill>
                    <a:srgbClr val="FFFFFF"/>
                  </a:solidFill>
                  <a:prstDash val="solid"/>
                  <a:miter lim="800000"/>
                </a:ln>
                <a:effectLst>
                  <a:outerShdw blurRad="50800" algn="tl" rotWithShape="0">
                    <a:srgbClr val="000000"/>
                  </a:outerShdw>
                </a:effectLst>
                <a:latin typeface="Arial" charset="0"/>
                <a:ea typeface="Arial" charset="0"/>
                <a:cs typeface="Arial" charset="0"/>
              </a:rPr>
              <a:t>Math Grades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Rounded MT Bold" charset="0"/>
              <a:ea typeface="Arial Rounded MT Bold" charset="0"/>
              <a:cs typeface="Arial Rounded MT Bold" charset="0"/>
            </a:endParaRPr>
          </a:p>
        </p:txBody>
      </p:sp>
      <p:sp>
        <p:nvSpPr>
          <p:cNvPr id="4" name="Rectangle 3"/>
          <p:cNvSpPr/>
          <p:nvPr/>
        </p:nvSpPr>
        <p:spPr>
          <a:xfrm>
            <a:off x="1447800" y="1295400"/>
            <a:ext cx="6781800" cy="4893647"/>
          </a:xfrm>
          <a:prstGeom prst="rect">
            <a:avLst/>
          </a:prstGeom>
        </p:spPr>
        <p:txBody>
          <a:bodyPr wrap="square">
            <a:spAutoFit/>
          </a:bodyPr>
          <a:lstStyle/>
          <a:p>
            <a:pPr marL="342900" indent="-342900">
              <a:buFont typeface="Arial" charset="0"/>
              <a:buChar char="•"/>
            </a:pPr>
            <a:r>
              <a:rPr lang="en-US" sz="2000" dirty="0">
                <a:latin typeface="Arial" charset="0"/>
                <a:ea typeface="Arial" charset="0"/>
                <a:cs typeface="Arial" charset="0"/>
              </a:rPr>
              <a:t>Daily Grades – “Quick Checks</a:t>
            </a:r>
            <a:r>
              <a:rPr lang="en-US" sz="2000" dirty="0" smtClean="0">
                <a:latin typeface="Arial" charset="0"/>
                <a:ea typeface="Arial" charset="0"/>
                <a:cs typeface="Arial" charset="0"/>
              </a:rPr>
              <a:t>”</a:t>
            </a:r>
          </a:p>
          <a:p>
            <a:endParaRPr lang="en-US" sz="1000" dirty="0">
              <a:latin typeface="Arial" charset="0"/>
              <a:ea typeface="Arial" charset="0"/>
              <a:cs typeface="Arial" charset="0"/>
            </a:endParaRPr>
          </a:p>
          <a:p>
            <a:pPr marL="342900" indent="-342900">
              <a:buFont typeface="Arial" charset="0"/>
              <a:buChar char="•"/>
            </a:pPr>
            <a:r>
              <a:rPr lang="en-US" sz="2000" dirty="0">
                <a:latin typeface="Arial" charset="0"/>
                <a:ea typeface="Arial" charset="0"/>
                <a:cs typeface="Arial" charset="0"/>
              </a:rPr>
              <a:t>There is no set day of the week for tests. Test dates will be sent home in the weekly </a:t>
            </a:r>
            <a:r>
              <a:rPr lang="en-US" sz="2000" dirty="0" smtClean="0">
                <a:latin typeface="Arial" charset="0"/>
                <a:ea typeface="Arial" charset="0"/>
                <a:cs typeface="Arial" charset="0"/>
              </a:rPr>
              <a:t>newsletter </a:t>
            </a:r>
            <a:r>
              <a:rPr lang="en-US" sz="2000" dirty="0">
                <a:latin typeface="Arial" charset="0"/>
                <a:ea typeface="Arial" charset="0"/>
                <a:cs typeface="Arial" charset="0"/>
              </a:rPr>
              <a:t>and your child should write it </a:t>
            </a:r>
            <a:r>
              <a:rPr lang="en-US" sz="2000" dirty="0" smtClean="0">
                <a:latin typeface="Arial" charset="0"/>
                <a:ea typeface="Arial" charset="0"/>
                <a:cs typeface="Arial" charset="0"/>
              </a:rPr>
              <a:t>in </a:t>
            </a:r>
            <a:r>
              <a:rPr lang="en-US" sz="2000" dirty="0">
                <a:latin typeface="Arial" charset="0"/>
                <a:ea typeface="Arial" charset="0"/>
                <a:cs typeface="Arial" charset="0"/>
              </a:rPr>
              <a:t>his/her agenda. </a:t>
            </a:r>
            <a:endParaRPr lang="en-US" sz="2000" dirty="0" smtClean="0">
              <a:latin typeface="Arial" charset="0"/>
              <a:ea typeface="Arial" charset="0"/>
              <a:cs typeface="Arial" charset="0"/>
            </a:endParaRPr>
          </a:p>
          <a:p>
            <a:endParaRPr lang="en-US" sz="1000" dirty="0" smtClean="0">
              <a:latin typeface="Arial" charset="0"/>
              <a:ea typeface="Arial" charset="0"/>
              <a:cs typeface="Arial" charset="0"/>
            </a:endParaRPr>
          </a:p>
          <a:p>
            <a:pPr marL="800100" lvl="1" indent="-342900">
              <a:buFont typeface="Arial" charset="0"/>
              <a:buChar char="•"/>
            </a:pPr>
            <a:r>
              <a:rPr lang="en-US" sz="2000" dirty="0" smtClean="0">
                <a:latin typeface="Arial" charset="0"/>
                <a:ea typeface="Arial" charset="0"/>
                <a:cs typeface="Arial" charset="0"/>
              </a:rPr>
              <a:t>Graded </a:t>
            </a:r>
            <a:r>
              <a:rPr lang="en-US" sz="2000" dirty="0">
                <a:latin typeface="Arial" charset="0"/>
                <a:ea typeface="Arial" charset="0"/>
                <a:cs typeface="Arial" charset="0"/>
              </a:rPr>
              <a:t>Multiplication Quizzes will be given every Friday. These will be timed and will increase in </a:t>
            </a:r>
            <a:r>
              <a:rPr lang="en-US" sz="2000" dirty="0" smtClean="0">
                <a:latin typeface="Arial" charset="0"/>
                <a:ea typeface="Arial" charset="0"/>
                <a:cs typeface="Arial" charset="0"/>
              </a:rPr>
              <a:t>difficulty </a:t>
            </a:r>
            <a:r>
              <a:rPr lang="en-US" sz="2000" dirty="0">
                <a:latin typeface="Arial" charset="0"/>
                <a:ea typeface="Arial" charset="0"/>
                <a:cs typeface="Arial" charset="0"/>
              </a:rPr>
              <a:t>as the year progresses. </a:t>
            </a:r>
          </a:p>
          <a:p>
            <a:pPr marL="1257300" lvl="2" indent="-342900">
              <a:buFont typeface="Wingdings" charset="2"/>
              <a:buChar char="ü"/>
            </a:pPr>
            <a:r>
              <a:rPr lang="en-US" sz="2000" dirty="0">
                <a:latin typeface="Arial" charset="0"/>
                <a:ea typeface="Arial" charset="0"/>
                <a:cs typeface="Arial" charset="0"/>
              </a:rPr>
              <a:t>Practicing at home is the BEST way to prepare </a:t>
            </a:r>
            <a:r>
              <a:rPr lang="en-US" sz="2000" dirty="0" smtClean="0">
                <a:latin typeface="Arial" charset="0"/>
                <a:ea typeface="Arial" charset="0"/>
                <a:cs typeface="Arial" charset="0"/>
              </a:rPr>
              <a:t>for </a:t>
            </a:r>
            <a:r>
              <a:rPr lang="en-US" sz="2000" dirty="0">
                <a:latin typeface="Arial" charset="0"/>
                <a:ea typeface="Arial" charset="0"/>
                <a:cs typeface="Arial" charset="0"/>
              </a:rPr>
              <a:t>these</a:t>
            </a:r>
            <a:r>
              <a:rPr lang="en-US" sz="2000" dirty="0" smtClean="0">
                <a:latin typeface="Arial" charset="0"/>
                <a:ea typeface="Arial" charset="0"/>
                <a:cs typeface="Arial" charset="0"/>
              </a:rPr>
              <a:t>!</a:t>
            </a:r>
          </a:p>
          <a:p>
            <a:pPr lvl="2"/>
            <a:endParaRPr lang="en-US" sz="1000" dirty="0">
              <a:latin typeface="Arial" charset="0"/>
              <a:ea typeface="Arial" charset="0"/>
              <a:cs typeface="Arial" charset="0"/>
            </a:endParaRPr>
          </a:p>
          <a:p>
            <a:pPr marL="1714500" lvl="3" indent="-342900">
              <a:buFont typeface="Arial" charset="0"/>
              <a:buChar char="•"/>
            </a:pPr>
            <a:r>
              <a:rPr lang="en-US" sz="2000" dirty="0">
                <a:latin typeface="Arial" charset="0"/>
                <a:ea typeface="Arial" charset="0"/>
                <a:cs typeface="Arial" charset="0"/>
              </a:rPr>
              <a:t>Math Station </a:t>
            </a:r>
            <a:r>
              <a:rPr lang="en-US" sz="2000" dirty="0" smtClean="0">
                <a:latin typeface="Arial" charset="0"/>
                <a:ea typeface="Arial" charset="0"/>
                <a:cs typeface="Arial" charset="0"/>
              </a:rPr>
              <a:t>Participation Grade</a:t>
            </a:r>
          </a:p>
          <a:p>
            <a:pPr lvl="3"/>
            <a:endParaRPr lang="en-US" sz="1000" dirty="0" smtClean="0">
              <a:latin typeface="Arial" charset="0"/>
              <a:ea typeface="Arial" charset="0"/>
              <a:cs typeface="Arial" charset="0"/>
            </a:endParaRPr>
          </a:p>
          <a:p>
            <a:pPr marL="1714500" lvl="3" indent="-342900">
              <a:buFont typeface="Arial" charset="0"/>
              <a:buChar char="•"/>
            </a:pPr>
            <a:r>
              <a:rPr lang="en-US" dirty="0" smtClean="0">
                <a:latin typeface="Arial" charset="0"/>
                <a:ea typeface="Arial" charset="0"/>
                <a:cs typeface="Arial" charset="0"/>
              </a:rPr>
              <a:t>Extra Credit opportunities will be provided each 9 weeks, but it will be up to the student to get the information, complete it, and turn it in on time. </a:t>
            </a:r>
          </a:p>
        </p:txBody>
      </p:sp>
    </p:spTree>
    <p:extLst>
      <p:ext uri="{BB962C8B-B14F-4D97-AF65-F5344CB8AC3E}">
        <p14:creationId xmlns:p14="http://schemas.microsoft.com/office/powerpoint/2010/main" val="887163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Social Studies &amp; Science</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4191000"/>
          </a:xfrm>
          <a:prstGeom prst="rect">
            <a:avLst/>
          </a:prstGeom>
        </p:spPr>
        <p:txBody>
          <a:bodyPr vert="horz" lIns="91440" tIns="45720" rIns="91440" bIns="45720" rtlCol="0">
            <a:normAutofit fontScale="92500" lnSpcReduction="20000"/>
          </a:bodyPr>
          <a:lstStyle/>
          <a:p>
            <a:pPr marL="457200" indent="-457200">
              <a:buFont typeface="Arial" charset="0"/>
              <a:buChar char="•"/>
            </a:pPr>
            <a:r>
              <a:rPr lang="en-US" sz="3200" dirty="0">
                <a:latin typeface="Arial" charset="0"/>
                <a:ea typeface="Arial" charset="0"/>
                <a:cs typeface="Arial" charset="0"/>
              </a:rPr>
              <a:t>Alternating every two weeks. </a:t>
            </a:r>
          </a:p>
          <a:p>
            <a:pPr marL="457200" indent="-457200">
              <a:buFont typeface="Arial" charset="0"/>
              <a:buChar char="•"/>
            </a:pPr>
            <a:r>
              <a:rPr lang="en-US" sz="3200" dirty="0">
                <a:latin typeface="Arial" charset="0"/>
                <a:ea typeface="Arial" charset="0"/>
                <a:cs typeface="Arial" charset="0"/>
              </a:rPr>
              <a:t>The </a:t>
            </a:r>
            <a:r>
              <a:rPr lang="en-US" sz="3200" b="1" u="sng" dirty="0">
                <a:solidFill>
                  <a:srgbClr val="FF0000"/>
                </a:solidFill>
                <a:latin typeface="Arial" charset="0"/>
                <a:ea typeface="Arial" charset="0"/>
                <a:cs typeface="Arial" charset="0"/>
              </a:rPr>
              <a:t>notebooks</a:t>
            </a:r>
            <a:r>
              <a:rPr lang="en-US" sz="3200" dirty="0">
                <a:latin typeface="Arial" charset="0"/>
                <a:ea typeface="Arial" charset="0"/>
                <a:cs typeface="Arial" charset="0"/>
              </a:rPr>
              <a:t> will be your greatest study tool!</a:t>
            </a:r>
          </a:p>
          <a:p>
            <a:pPr marL="457200" indent="-457200">
              <a:buFont typeface="Arial" charset="0"/>
              <a:buChar char="•"/>
            </a:pPr>
            <a:r>
              <a:rPr lang="en-US" sz="3200" dirty="0">
                <a:latin typeface="Arial" charset="0"/>
                <a:ea typeface="Arial" charset="0"/>
                <a:cs typeface="Arial" charset="0"/>
              </a:rPr>
              <a:t>Requires reading comprehension and text evidence.</a:t>
            </a:r>
          </a:p>
          <a:p>
            <a:pPr marL="457200" indent="-457200">
              <a:buFont typeface="Arial" charset="0"/>
              <a:buChar char="•"/>
            </a:pPr>
            <a:r>
              <a:rPr lang="en-US" sz="3200" dirty="0">
                <a:latin typeface="Arial" charset="0"/>
                <a:ea typeface="Arial" charset="0"/>
                <a:cs typeface="Arial" charset="0"/>
              </a:rPr>
              <a:t>Social Studies: Pre-Civil War to Current Times</a:t>
            </a:r>
          </a:p>
          <a:p>
            <a:pPr marL="457200" indent="-457200">
              <a:buFont typeface="Arial" charset="0"/>
              <a:buChar char="•"/>
            </a:pPr>
            <a:r>
              <a:rPr lang="en-US" sz="3200" dirty="0">
                <a:latin typeface="Arial" charset="0"/>
                <a:ea typeface="Arial" charset="0"/>
                <a:cs typeface="Arial" charset="0"/>
              </a:rPr>
              <a:t>Science: Various concepts of </a:t>
            </a:r>
            <a:endParaRPr lang="en-US" sz="3200" dirty="0" smtClean="0">
              <a:latin typeface="Arial" charset="0"/>
              <a:ea typeface="Arial" charset="0"/>
              <a:cs typeface="Arial" charset="0"/>
            </a:endParaRPr>
          </a:p>
          <a:p>
            <a:pPr marL="457200" indent="-457200">
              <a:buFont typeface="Arial" charset="0"/>
              <a:buChar char="•"/>
            </a:pPr>
            <a:r>
              <a:rPr lang="en-US" sz="3200" dirty="0" smtClean="0">
                <a:latin typeface="Arial" charset="0"/>
                <a:ea typeface="Arial" charset="0"/>
                <a:cs typeface="Arial" charset="0"/>
              </a:rPr>
              <a:t>life</a:t>
            </a:r>
            <a:r>
              <a:rPr lang="en-US" sz="3200" dirty="0">
                <a:latin typeface="Arial" charset="0"/>
                <a:ea typeface="Arial" charset="0"/>
                <a:cs typeface="Arial" charset="0"/>
              </a:rPr>
              <a:t>, earth, and physical sciences</a:t>
            </a:r>
            <a:r>
              <a:rPr lang="en-US" sz="3200" dirty="0" smtClean="0">
                <a:latin typeface="Arial" charset="0"/>
                <a:ea typeface="Arial" charset="0"/>
                <a:cs typeface="Arial" charset="0"/>
              </a:rPr>
              <a:t>.</a:t>
            </a:r>
          </a:p>
          <a:p>
            <a:pPr marL="457200" indent="-457200">
              <a:buFont typeface="Arial" charset="0"/>
              <a:buChar char="•"/>
            </a:pPr>
            <a:r>
              <a:rPr lang="en-US" sz="3200" dirty="0" smtClean="0">
                <a:latin typeface="Arial" charset="0"/>
                <a:ea typeface="Arial" charset="0"/>
                <a:cs typeface="Arial" charset="0"/>
              </a:rPr>
              <a:t>Extra Credit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Tree>
    <p:extLst>
      <p:ext uri="{BB962C8B-B14F-4D97-AF65-F5344CB8AC3E}">
        <p14:creationId xmlns:p14="http://schemas.microsoft.com/office/powerpoint/2010/main" val="727327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noProof="0" dirty="0" smtClean="0">
                <a:ln w="17780" cmpd="sng">
                  <a:solidFill>
                    <a:srgbClr val="FFFFFF"/>
                  </a:solidFill>
                  <a:prstDash val="solid"/>
                  <a:miter lim="800000"/>
                </a:ln>
                <a:effectLst>
                  <a:outerShdw blurRad="50800" algn="tl" rotWithShape="0">
                    <a:srgbClr val="000000"/>
                  </a:outerShdw>
                </a:effectLst>
                <a:latin typeface="Arial" charset="0"/>
                <a:ea typeface="Arial" charset="0"/>
                <a:cs typeface="Arial" charset="0"/>
              </a:rPr>
              <a:t>“Need to Knows”</a:t>
            </a:r>
          </a:p>
        </p:txBody>
      </p:sp>
      <p:sp>
        <p:nvSpPr>
          <p:cNvPr id="4" name="TextBox 3"/>
          <p:cNvSpPr txBox="1"/>
          <p:nvPr/>
        </p:nvSpPr>
        <p:spPr>
          <a:xfrm>
            <a:off x="1676400" y="1676400"/>
            <a:ext cx="6400800" cy="4524315"/>
          </a:xfrm>
          <a:prstGeom prst="rect">
            <a:avLst/>
          </a:prstGeom>
          <a:noFill/>
        </p:spPr>
        <p:txBody>
          <a:bodyPr wrap="square" rtlCol="0">
            <a:spAutoFit/>
          </a:bodyPr>
          <a:lstStyle/>
          <a:p>
            <a:pPr marL="285750" indent="-285750">
              <a:buFont typeface="Arial" charset="0"/>
              <a:buChar char="•"/>
            </a:pPr>
            <a:r>
              <a:rPr lang="en-US" sz="2400" b="1" i="1" u="sng" dirty="0" smtClean="0">
                <a:latin typeface="Arial" charset="0"/>
                <a:ea typeface="Arial" charset="0"/>
                <a:cs typeface="Arial" charset="0"/>
              </a:rPr>
              <a:t>Binders: </a:t>
            </a:r>
            <a:r>
              <a:rPr lang="en-US" sz="2400" dirty="0" smtClean="0">
                <a:latin typeface="Arial" charset="0"/>
                <a:ea typeface="Arial" charset="0"/>
                <a:cs typeface="Arial" charset="0"/>
              </a:rPr>
              <a:t>Organization is extremely important!</a:t>
            </a:r>
          </a:p>
          <a:p>
            <a:pPr marL="1657350" lvl="3" indent="-285750">
              <a:buFont typeface="Arial" charset="0"/>
              <a:buChar char="•"/>
            </a:pPr>
            <a:r>
              <a:rPr lang="en-US" sz="2400" dirty="0" smtClean="0">
                <a:latin typeface="Arial" charset="0"/>
                <a:ea typeface="Arial" charset="0"/>
                <a:cs typeface="Arial" charset="0"/>
              </a:rPr>
              <a:t>Front Pocket: Things to be completed and </a:t>
            </a:r>
            <a:r>
              <a:rPr lang="en-US" sz="2400" b="1" u="sng" dirty="0" smtClean="0">
                <a:latin typeface="Arial" charset="0"/>
                <a:ea typeface="Arial" charset="0"/>
                <a:cs typeface="Arial" charset="0"/>
              </a:rPr>
              <a:t>returned to school.</a:t>
            </a:r>
          </a:p>
          <a:p>
            <a:pPr marL="1657350" lvl="3" indent="-285750">
              <a:buFont typeface="Arial" charset="0"/>
              <a:buChar char="•"/>
            </a:pPr>
            <a:r>
              <a:rPr lang="en-US" sz="2400" dirty="0" smtClean="0">
                <a:latin typeface="Arial" charset="0"/>
                <a:ea typeface="Arial" charset="0"/>
                <a:cs typeface="Arial" charset="0"/>
              </a:rPr>
              <a:t>Back Pocket: Items you may </a:t>
            </a:r>
            <a:r>
              <a:rPr lang="en-US" sz="2400" b="1" u="sng" dirty="0" smtClean="0">
                <a:latin typeface="Arial" charset="0"/>
                <a:ea typeface="Arial" charset="0"/>
                <a:cs typeface="Arial" charset="0"/>
              </a:rPr>
              <a:t>keep at home</a:t>
            </a:r>
            <a:r>
              <a:rPr lang="en-US" sz="2400" dirty="0" smtClean="0">
                <a:latin typeface="Arial" charset="0"/>
                <a:ea typeface="Arial" charset="0"/>
                <a:cs typeface="Arial" charset="0"/>
              </a:rPr>
              <a:t>. This is where graded papers will be placed each </a:t>
            </a:r>
            <a:r>
              <a:rPr lang="en-US" sz="2400" b="1" u="sng" dirty="0" smtClean="0">
                <a:solidFill>
                  <a:srgbClr val="FF0000"/>
                </a:solidFill>
                <a:latin typeface="Arial" charset="0"/>
                <a:ea typeface="Arial" charset="0"/>
                <a:cs typeface="Arial" charset="0"/>
              </a:rPr>
              <a:t>Wednesday</a:t>
            </a:r>
            <a:r>
              <a:rPr lang="en-US" sz="2400" dirty="0" smtClean="0">
                <a:latin typeface="Arial" charset="0"/>
                <a:ea typeface="Arial" charset="0"/>
                <a:cs typeface="Arial" charset="0"/>
              </a:rPr>
              <a:t>. Please remove the papers to keep and sign the </a:t>
            </a:r>
            <a:r>
              <a:rPr lang="en-US" sz="2400" b="1" u="sng" dirty="0" smtClean="0">
                <a:latin typeface="Arial" charset="0"/>
                <a:ea typeface="Arial" charset="0"/>
                <a:cs typeface="Arial" charset="0"/>
              </a:rPr>
              <a:t>Graded Paper Log</a:t>
            </a:r>
            <a:r>
              <a:rPr lang="en-US" sz="2400" dirty="0" smtClean="0">
                <a:latin typeface="Arial" charset="0"/>
                <a:ea typeface="Arial" charset="0"/>
                <a:cs typeface="Arial" charset="0"/>
              </a:rPr>
              <a:t> in the back of the binder.  </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32390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“Need to Knows”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55000" lnSpcReduction="20000"/>
          </a:bodyPr>
          <a:lstStyle/>
          <a:p>
            <a:pPr marL="457200" indent="-457200">
              <a:buFont typeface="Arial" charset="0"/>
              <a:buChar char="•"/>
            </a:pPr>
            <a:r>
              <a:rPr lang="en-US" sz="3200" b="1" i="1" u="sng" dirty="0">
                <a:latin typeface="Arial" charset="0"/>
                <a:ea typeface="Arial" charset="0"/>
                <a:cs typeface="Arial" charset="0"/>
              </a:rPr>
              <a:t>Agendas</a:t>
            </a:r>
            <a:r>
              <a:rPr lang="en-US" sz="3200" b="1" u="sng" dirty="0">
                <a:latin typeface="Arial" charset="0"/>
                <a:ea typeface="Arial" charset="0"/>
                <a:cs typeface="Arial" charset="0"/>
              </a:rPr>
              <a:t> </a:t>
            </a:r>
            <a:r>
              <a:rPr lang="en-US" sz="3200" b="1" u="sng" dirty="0" smtClean="0">
                <a:latin typeface="Arial" charset="0"/>
                <a:ea typeface="Arial" charset="0"/>
                <a:cs typeface="Arial" charset="0"/>
              </a:rPr>
              <a:t>:</a:t>
            </a:r>
            <a:r>
              <a:rPr lang="en-US" sz="3200" dirty="0" smtClean="0">
                <a:latin typeface="Arial" charset="0"/>
                <a:ea typeface="Arial" charset="0"/>
                <a:cs typeface="Arial" charset="0"/>
              </a:rPr>
              <a:t>Homework &amp; important notes and reminders will be written in agendas daily. If your child has had a conduct issue that day, it will also be noted. No news is good news! </a:t>
            </a:r>
            <a:r>
              <a:rPr lang="en-US" sz="3200" dirty="0" smtClean="0">
                <a:latin typeface="Arial" charset="0"/>
                <a:ea typeface="Arial" charset="0"/>
                <a:cs typeface="Arial" charset="0"/>
                <a:sym typeface="Wingdings" panose="05000000000000000000" pitchFamily="2" charset="2"/>
              </a:rPr>
              <a:t> </a:t>
            </a:r>
            <a:r>
              <a:rPr lang="en-US" sz="4400" b="1" dirty="0" smtClean="0">
                <a:latin typeface="Arial" charset="0"/>
                <a:ea typeface="Arial" charset="0"/>
                <a:cs typeface="Arial" charset="0"/>
              </a:rPr>
              <a:t>Please </a:t>
            </a:r>
            <a:r>
              <a:rPr lang="en-US" sz="4400" b="1" dirty="0">
                <a:latin typeface="Arial" charset="0"/>
                <a:ea typeface="Arial" charset="0"/>
                <a:cs typeface="Arial" charset="0"/>
              </a:rPr>
              <a:t>read and sign your child’s agenda nightly. </a:t>
            </a:r>
          </a:p>
          <a:p>
            <a:pPr>
              <a:buNone/>
            </a:pPr>
            <a:endParaRPr lang="en-US" sz="3200" dirty="0" smtClean="0">
              <a:latin typeface="Arial" charset="0"/>
              <a:ea typeface="Arial" charset="0"/>
              <a:cs typeface="Arial" charset="0"/>
            </a:endParaRPr>
          </a:p>
          <a:p>
            <a:pPr>
              <a:buNone/>
            </a:pPr>
            <a:r>
              <a:rPr lang="en-US" sz="3200" dirty="0" smtClean="0">
                <a:latin typeface="Arial" charset="0"/>
                <a:ea typeface="Arial" charset="0"/>
                <a:cs typeface="Arial" charset="0"/>
              </a:rPr>
              <a:t>  It </a:t>
            </a:r>
            <a:r>
              <a:rPr lang="en-US" sz="3200" dirty="0">
                <a:latin typeface="Arial" charset="0"/>
                <a:ea typeface="Arial" charset="0"/>
                <a:cs typeface="Arial" charset="0"/>
              </a:rPr>
              <a:t>is also the responsibility of each student to record their </a:t>
            </a:r>
            <a:r>
              <a:rPr lang="en-US" sz="3200" dirty="0" smtClean="0">
                <a:latin typeface="Arial" charset="0"/>
                <a:ea typeface="Arial" charset="0"/>
                <a:cs typeface="Arial" charset="0"/>
              </a:rPr>
              <a:t>homework</a:t>
            </a:r>
          </a:p>
          <a:p>
            <a:pPr>
              <a:buNone/>
            </a:pPr>
            <a:r>
              <a:rPr lang="en-US" sz="3200" dirty="0">
                <a:latin typeface="Arial" charset="0"/>
                <a:ea typeface="Arial" charset="0"/>
                <a:cs typeface="Arial" charset="0"/>
              </a:rPr>
              <a:t> </a:t>
            </a:r>
            <a:r>
              <a:rPr lang="en-US" sz="3200" dirty="0" smtClean="0">
                <a:latin typeface="Arial" charset="0"/>
                <a:ea typeface="Arial" charset="0"/>
                <a:cs typeface="Arial" charset="0"/>
              </a:rPr>
              <a:t> in his/her agenda each </a:t>
            </a:r>
            <a:r>
              <a:rPr lang="en-US" sz="3200" dirty="0">
                <a:latin typeface="Arial" charset="0"/>
                <a:ea typeface="Arial" charset="0"/>
                <a:cs typeface="Arial" charset="0"/>
              </a:rPr>
              <a:t>day.</a:t>
            </a:r>
          </a:p>
          <a:p>
            <a:endParaRPr lang="en-US" sz="3200" dirty="0">
              <a:latin typeface="Arial" charset="0"/>
              <a:ea typeface="Arial" charset="0"/>
              <a:cs typeface="Arial" charset="0"/>
            </a:endParaRPr>
          </a:p>
          <a:p>
            <a:pPr marL="457200" indent="-457200">
              <a:buFont typeface="Arial" charset="0"/>
              <a:buChar char="•"/>
            </a:pPr>
            <a:r>
              <a:rPr lang="en-US" sz="3200" b="1" i="1" u="sng" dirty="0">
                <a:latin typeface="Arial" charset="0"/>
                <a:ea typeface="Arial" charset="0"/>
                <a:cs typeface="Arial" charset="0"/>
              </a:rPr>
              <a:t>Treats: </a:t>
            </a:r>
            <a:r>
              <a:rPr lang="en-US" sz="3200" dirty="0">
                <a:latin typeface="Arial" charset="0"/>
                <a:ea typeface="Arial" charset="0"/>
                <a:cs typeface="Arial" charset="0"/>
              </a:rPr>
              <a:t>If you would like to send treats to school for </a:t>
            </a:r>
            <a:r>
              <a:rPr lang="en-US" sz="3200" dirty="0" smtClean="0">
                <a:latin typeface="Arial" charset="0"/>
                <a:ea typeface="Arial" charset="0"/>
                <a:cs typeface="Arial" charset="0"/>
              </a:rPr>
              <a:t>birthdays or special occasions, </a:t>
            </a:r>
            <a:r>
              <a:rPr lang="en-US" sz="3200" dirty="0">
                <a:latin typeface="Arial" charset="0"/>
                <a:ea typeface="Arial" charset="0"/>
                <a:cs typeface="Arial" charset="0"/>
              </a:rPr>
              <a:t>please make sure they are store bought and individually wrapped. </a:t>
            </a:r>
          </a:p>
          <a:p>
            <a:pPr>
              <a:buNone/>
            </a:pPr>
            <a:r>
              <a:rPr lang="en-US" sz="3200" dirty="0">
                <a:latin typeface="Arial" charset="0"/>
                <a:ea typeface="Arial" charset="0"/>
                <a:cs typeface="Arial" charset="0"/>
              </a:rPr>
              <a:t>    </a:t>
            </a:r>
            <a:endParaRPr lang="en-US" sz="3200" dirty="0" smtClean="0">
              <a:latin typeface="Arial" charset="0"/>
              <a:ea typeface="Arial" charset="0"/>
              <a:cs typeface="Arial" charset="0"/>
            </a:endParaRPr>
          </a:p>
          <a:p>
            <a:pPr>
              <a:buNone/>
            </a:pPr>
            <a:r>
              <a:rPr lang="en-US" sz="3200" dirty="0" smtClean="0">
                <a:latin typeface="Arial" charset="0"/>
                <a:ea typeface="Arial" charset="0"/>
                <a:cs typeface="Arial" charset="0"/>
              </a:rPr>
              <a:t>ATES </a:t>
            </a:r>
            <a:r>
              <a:rPr lang="en-US" sz="3200" dirty="0">
                <a:latin typeface="Arial" charset="0"/>
                <a:ea typeface="Arial" charset="0"/>
                <a:cs typeface="Arial" charset="0"/>
              </a:rPr>
              <a:t>discourages cupcakes for birthdays due to allergy issues. Instead, we encourage ice-cream to be bought from the cafeteria for the class.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“Need to Knows”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4191000"/>
          </a:xfrm>
          <a:prstGeom prst="rect">
            <a:avLst/>
          </a:prstGeom>
        </p:spPr>
        <p:txBody>
          <a:bodyPr vert="horz" lIns="91440" tIns="45720" rIns="91440" bIns="45720" rtlCol="0">
            <a:normAutofit fontScale="92500" lnSpcReduction="20000"/>
          </a:bodyPr>
          <a:lstStyle/>
          <a:p>
            <a:pPr marL="342900" indent="-342900">
              <a:buFont typeface="Arial" charset="0"/>
              <a:buChar char="•"/>
            </a:pPr>
            <a:r>
              <a:rPr lang="en-US" sz="2000" b="1" i="1" u="sng" dirty="0" smtClean="0">
                <a:latin typeface="Arial" charset="0"/>
                <a:ea typeface="Arial" charset="0"/>
                <a:cs typeface="Arial" charset="0"/>
              </a:rPr>
              <a:t>Homework</a:t>
            </a:r>
            <a:r>
              <a:rPr lang="en-US" sz="2000" b="1" dirty="0" smtClean="0">
                <a:latin typeface="Arial" charset="0"/>
                <a:ea typeface="Arial" charset="0"/>
                <a:cs typeface="Arial" charset="0"/>
              </a:rPr>
              <a:t>: </a:t>
            </a:r>
            <a:r>
              <a:rPr lang="en-US" sz="2000" dirty="0" smtClean="0">
                <a:latin typeface="Arial" charset="0"/>
                <a:ea typeface="Arial" charset="0"/>
                <a:cs typeface="Arial" charset="0"/>
              </a:rPr>
              <a:t>Homework is an essential tool in your child’s academic success. He or she is expected to complete his/her homework as it is assigned. Failure to do so will result in a TRACK point. </a:t>
            </a:r>
          </a:p>
          <a:p>
            <a:pPr marL="342900" indent="-342900">
              <a:buFont typeface="Arial" charset="0"/>
              <a:buChar char="•"/>
            </a:pPr>
            <a:endParaRPr lang="en-US" sz="2000" dirty="0" smtClean="0">
              <a:latin typeface="Arial" charset="0"/>
              <a:ea typeface="Arial" charset="0"/>
              <a:cs typeface="Arial" charset="0"/>
            </a:endParaRPr>
          </a:p>
          <a:p>
            <a:pPr marL="342900" indent="-342900">
              <a:buFont typeface="Arial" charset="0"/>
              <a:buChar char="•"/>
            </a:pPr>
            <a:r>
              <a:rPr lang="en-US" sz="2000" dirty="0" smtClean="0">
                <a:latin typeface="Arial" charset="0"/>
                <a:ea typeface="Arial" charset="0"/>
                <a:cs typeface="Arial" charset="0"/>
              </a:rPr>
              <a:t>Conduct Grades:</a:t>
            </a:r>
          </a:p>
          <a:p>
            <a:pPr marL="800100" lvl="1" indent="-342900">
              <a:buFont typeface="Arial" charset="0"/>
              <a:buChar char="•"/>
            </a:pPr>
            <a:r>
              <a:rPr lang="en-US" sz="2000" dirty="0" smtClean="0">
                <a:latin typeface="Arial" charset="0"/>
                <a:ea typeface="Arial" charset="0"/>
                <a:cs typeface="Arial" charset="0"/>
              </a:rPr>
              <a:t>S- (1 Point)	N (2 points)	U (3 points)</a:t>
            </a:r>
          </a:p>
          <a:p>
            <a:pPr marL="800100" lvl="1" indent="-342900">
              <a:buFont typeface="Arial" charset="0"/>
              <a:buChar char="•"/>
            </a:pPr>
            <a:r>
              <a:rPr lang="en-US" sz="2000" dirty="0">
                <a:solidFill>
                  <a:srgbClr val="FF0000"/>
                </a:solidFill>
                <a:latin typeface="Arial" charset="0"/>
                <a:ea typeface="Arial" charset="0"/>
                <a:cs typeface="Arial" charset="0"/>
              </a:rPr>
              <a:t>11 or more TRACK </a:t>
            </a:r>
            <a:r>
              <a:rPr lang="en-US" sz="2000" dirty="0" smtClean="0">
                <a:solidFill>
                  <a:srgbClr val="FF0000"/>
                </a:solidFill>
                <a:latin typeface="Arial" charset="0"/>
                <a:ea typeface="Arial" charset="0"/>
                <a:cs typeface="Arial" charset="0"/>
              </a:rPr>
              <a:t>points = N on report card</a:t>
            </a:r>
          </a:p>
          <a:p>
            <a:pPr marL="800100" lvl="1" indent="-342900">
              <a:buFont typeface="Arial" charset="0"/>
              <a:buChar char="•"/>
            </a:pPr>
            <a:r>
              <a:rPr lang="en-US" sz="2000" dirty="0" smtClean="0">
                <a:solidFill>
                  <a:srgbClr val="FF0000"/>
                </a:solidFill>
                <a:latin typeface="Arial" charset="0"/>
                <a:ea typeface="Arial" charset="0"/>
                <a:cs typeface="Arial" charset="0"/>
              </a:rPr>
              <a:t>21 or more TRACK points = U on report card</a:t>
            </a:r>
          </a:p>
          <a:p>
            <a:pPr marL="800100" lvl="1" indent="-342900">
              <a:buFont typeface="Arial" charset="0"/>
              <a:buChar char="•"/>
            </a:pPr>
            <a:r>
              <a:rPr lang="en-US" sz="2000" dirty="0" smtClean="0">
                <a:solidFill>
                  <a:srgbClr val="FF0000"/>
                </a:solidFill>
                <a:latin typeface="Arial" charset="0"/>
                <a:ea typeface="Arial" charset="0"/>
                <a:cs typeface="Arial" charset="0"/>
              </a:rPr>
              <a:t>The student </a:t>
            </a:r>
            <a:r>
              <a:rPr lang="en-US" sz="2000" dirty="0">
                <a:solidFill>
                  <a:srgbClr val="FF0000"/>
                </a:solidFill>
                <a:latin typeface="Arial" charset="0"/>
                <a:ea typeface="Arial" charset="0"/>
                <a:cs typeface="Arial" charset="0"/>
              </a:rPr>
              <a:t>will not be able to participate in the TRACK Event</a:t>
            </a:r>
            <a:r>
              <a:rPr lang="en-US" sz="2000" dirty="0" smtClean="0">
                <a:solidFill>
                  <a:srgbClr val="FF0000"/>
                </a:solidFill>
                <a:latin typeface="Arial" charset="0"/>
                <a:ea typeface="Arial" charset="0"/>
                <a:cs typeface="Arial" charset="0"/>
              </a:rPr>
              <a:t>. </a:t>
            </a:r>
            <a:endParaRPr lang="en-US" sz="2000" dirty="0">
              <a:latin typeface="Arial" charset="0"/>
              <a:ea typeface="Arial" charset="0"/>
              <a:cs typeface="Arial" charset="0"/>
            </a:endParaRPr>
          </a:p>
          <a:p>
            <a:pPr marL="342900" indent="-342900">
              <a:buFont typeface="Arial" charset="0"/>
              <a:buChar char="•"/>
            </a:pPr>
            <a:endParaRPr lang="en-US" sz="2000" dirty="0" smtClean="0">
              <a:latin typeface="Arial" charset="0"/>
              <a:ea typeface="Arial" charset="0"/>
              <a:cs typeface="Arial" charset="0"/>
            </a:endParaRPr>
          </a:p>
          <a:p>
            <a:pPr marL="342900" indent="-342900">
              <a:buFont typeface="Arial" charset="0"/>
              <a:buChar char="•"/>
            </a:pPr>
            <a:r>
              <a:rPr lang="en-US" sz="2000" dirty="0" smtClean="0">
                <a:latin typeface="Arial" charset="0"/>
                <a:ea typeface="Arial" charset="0"/>
                <a:cs typeface="Arial" charset="0"/>
              </a:rPr>
              <a:t>New </a:t>
            </a:r>
            <a:r>
              <a:rPr lang="en-US" sz="2000" dirty="0" err="1" smtClean="0">
                <a:latin typeface="Arial" charset="0"/>
                <a:ea typeface="Arial" charset="0"/>
                <a:cs typeface="Arial" charset="0"/>
              </a:rPr>
              <a:t>Schoolwide</a:t>
            </a:r>
            <a:r>
              <a:rPr lang="en-US" sz="2000" dirty="0" smtClean="0">
                <a:latin typeface="Arial" charset="0"/>
                <a:ea typeface="Arial" charset="0"/>
                <a:cs typeface="Arial" charset="0"/>
              </a:rPr>
              <a:t> Behavior Rules:</a:t>
            </a:r>
          </a:p>
          <a:p>
            <a:pPr marL="800100" lvl="1" indent="-342900">
              <a:buFont typeface="Arial" charset="0"/>
              <a:buChar char="•"/>
            </a:pPr>
            <a:r>
              <a:rPr lang="en-US" sz="2000" dirty="0" smtClean="0">
                <a:latin typeface="Arial" charset="0"/>
                <a:ea typeface="Arial" charset="0"/>
                <a:cs typeface="Arial" charset="0"/>
              </a:rPr>
              <a:t>Be Ready</a:t>
            </a:r>
          </a:p>
          <a:p>
            <a:pPr marL="800100" lvl="1" indent="-342900">
              <a:buFont typeface="Arial" charset="0"/>
              <a:buChar char="•"/>
            </a:pPr>
            <a:r>
              <a:rPr lang="en-US" sz="2000" dirty="0" smtClean="0">
                <a:latin typeface="Arial" charset="0"/>
                <a:ea typeface="Arial" charset="0"/>
                <a:cs typeface="Arial" charset="0"/>
              </a:rPr>
              <a:t>Be Respectful</a:t>
            </a:r>
          </a:p>
          <a:p>
            <a:pPr marL="800100" lvl="1" indent="-342900">
              <a:buFont typeface="Arial" charset="0"/>
              <a:buChar char="•"/>
            </a:pPr>
            <a:r>
              <a:rPr lang="en-US" sz="2000" dirty="0" smtClean="0">
                <a:latin typeface="Arial" charset="0"/>
                <a:ea typeface="Arial" charset="0"/>
                <a:cs typeface="Arial" charset="0"/>
              </a:rPr>
              <a:t>Be Responsible</a:t>
            </a:r>
          </a:p>
          <a:p>
            <a:pPr lvl="1"/>
            <a:endParaRPr lang="en-US" sz="2000" dirty="0" smtClean="0">
              <a:latin typeface="Arial" charset="0"/>
              <a:ea typeface="Arial" charset="0"/>
              <a:cs typeface="Arial" charset="0"/>
            </a:endParaRPr>
          </a:p>
        </p:txBody>
      </p:sp>
    </p:spTree>
    <p:extLst>
      <p:ext uri="{BB962C8B-B14F-4D97-AF65-F5344CB8AC3E}">
        <p14:creationId xmlns:p14="http://schemas.microsoft.com/office/powerpoint/2010/main" val="107050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9389"/>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dirty="0" smtClean="0">
                <a:ln w="17780" cmpd="sng">
                  <a:solidFill>
                    <a:srgbClr val="FFFFFF"/>
                  </a:solidFill>
                  <a:prstDash val="solid"/>
                  <a:miter lim="800000"/>
                </a:ln>
                <a:effectLst>
                  <a:outerShdw blurRad="50800" algn="tl" rotWithShape="0">
                    <a:srgbClr val="000000"/>
                  </a:outerShdw>
                </a:effectLst>
                <a:latin typeface="Arial" charset="0"/>
                <a:ea typeface="Arial" charset="0"/>
                <a:cs typeface="Arial" charset="0"/>
              </a:rPr>
              <a:t>“Need to Knows”</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55000" lnSpcReduction="20000"/>
          </a:bodyPr>
          <a:lstStyle/>
          <a:p>
            <a:pPr marL="457200" indent="-457200">
              <a:buFont typeface="Arial" charset="0"/>
              <a:buChar char="•"/>
            </a:pPr>
            <a:r>
              <a:rPr lang="en-US" sz="3200" b="1" i="1" u="sng" dirty="0">
                <a:latin typeface="Arial" charset="0"/>
                <a:ea typeface="Arial" charset="0"/>
                <a:cs typeface="Arial" charset="0"/>
              </a:rPr>
              <a:t>Transportation</a:t>
            </a:r>
            <a:r>
              <a:rPr lang="en-US" sz="3200" i="1" dirty="0">
                <a:latin typeface="Arial" charset="0"/>
                <a:ea typeface="Arial" charset="0"/>
                <a:cs typeface="Arial" charset="0"/>
              </a:rPr>
              <a:t>: </a:t>
            </a:r>
            <a:r>
              <a:rPr lang="en-US" sz="3200" dirty="0">
                <a:latin typeface="Arial" charset="0"/>
                <a:ea typeface="Arial" charset="0"/>
                <a:cs typeface="Arial" charset="0"/>
              </a:rPr>
              <a:t>If you ever have a change in your child’s transportation, you must send a note to be verified through the front office. Please send notes on a separate piece of paper. </a:t>
            </a:r>
          </a:p>
          <a:p>
            <a:endParaRPr lang="en-US" sz="3200" dirty="0">
              <a:latin typeface="Arial" charset="0"/>
              <a:ea typeface="Arial" charset="0"/>
              <a:cs typeface="Arial" charset="0"/>
            </a:endParaRPr>
          </a:p>
          <a:p>
            <a:r>
              <a:rPr lang="en-US" sz="3200" dirty="0" smtClean="0">
                <a:latin typeface="Arial" charset="0"/>
                <a:ea typeface="Arial" charset="0"/>
                <a:cs typeface="Arial" charset="0"/>
              </a:rPr>
              <a:t>All </a:t>
            </a:r>
            <a:r>
              <a:rPr lang="en-US" sz="3200" dirty="0">
                <a:latin typeface="Arial" charset="0"/>
                <a:ea typeface="Arial" charset="0"/>
                <a:cs typeface="Arial" charset="0"/>
              </a:rPr>
              <a:t>transportation notes, excuses for absences, and money should be placed in your child’s binder in the “Priority Pocket”.</a:t>
            </a:r>
          </a:p>
          <a:p>
            <a:endParaRPr lang="en-US" sz="3200" dirty="0">
              <a:latin typeface="Arial" charset="0"/>
              <a:ea typeface="Arial" charset="0"/>
              <a:cs typeface="Arial" charset="0"/>
            </a:endParaRPr>
          </a:p>
          <a:p>
            <a:pPr marL="457200" indent="-457200">
              <a:buFont typeface="Arial" charset="0"/>
              <a:buChar char="•"/>
            </a:pPr>
            <a:r>
              <a:rPr lang="en-US" sz="3200" b="1" i="1" u="sng" dirty="0">
                <a:latin typeface="Arial" charset="0"/>
                <a:ea typeface="Arial" charset="0"/>
                <a:cs typeface="Arial" charset="0"/>
              </a:rPr>
              <a:t>Lunch Prices: </a:t>
            </a:r>
          </a:p>
          <a:p>
            <a:pPr>
              <a:buNone/>
            </a:pPr>
            <a:r>
              <a:rPr lang="en-US" sz="3200" dirty="0">
                <a:latin typeface="Arial" charset="0"/>
                <a:ea typeface="Arial" charset="0"/>
                <a:cs typeface="Arial" charset="0"/>
              </a:rPr>
              <a:t>		breakfast prices </a:t>
            </a:r>
            <a:endParaRPr lang="en-US" sz="3200" dirty="0" smtClean="0">
              <a:latin typeface="Arial" charset="0"/>
              <a:ea typeface="Arial" charset="0"/>
              <a:cs typeface="Arial" charset="0"/>
            </a:endParaRPr>
          </a:p>
          <a:p>
            <a:pPr>
              <a:buNone/>
            </a:pPr>
            <a:r>
              <a:rPr lang="en-US" sz="3200" dirty="0">
                <a:latin typeface="Arial" charset="0"/>
                <a:ea typeface="Arial" charset="0"/>
                <a:cs typeface="Arial" charset="0"/>
              </a:rPr>
              <a:t>		students full paid $1.00</a:t>
            </a:r>
          </a:p>
          <a:p>
            <a:pPr>
              <a:buNone/>
            </a:pPr>
            <a:r>
              <a:rPr lang="en-US" sz="3200" dirty="0">
                <a:latin typeface="Arial" charset="0"/>
                <a:ea typeface="Arial" charset="0"/>
                <a:cs typeface="Arial" charset="0"/>
              </a:rPr>
              <a:t>		visitors $1.25</a:t>
            </a:r>
            <a:br>
              <a:rPr lang="en-US" sz="3200" dirty="0">
                <a:latin typeface="Arial" charset="0"/>
                <a:ea typeface="Arial" charset="0"/>
                <a:cs typeface="Arial" charset="0"/>
              </a:rPr>
            </a:br>
            <a:endParaRPr lang="en-US" sz="3200" dirty="0">
              <a:latin typeface="Arial" charset="0"/>
              <a:ea typeface="Arial" charset="0"/>
              <a:cs typeface="Arial" charset="0"/>
            </a:endParaRPr>
          </a:p>
          <a:p>
            <a:pPr>
              <a:buNone/>
            </a:pPr>
            <a:r>
              <a:rPr lang="en-US" sz="3200" dirty="0">
                <a:latin typeface="Arial" charset="0"/>
                <a:ea typeface="Arial" charset="0"/>
                <a:cs typeface="Arial" charset="0"/>
              </a:rPr>
              <a:t>		lunch prices </a:t>
            </a:r>
            <a:endParaRPr lang="en-US" sz="3200" dirty="0">
              <a:latin typeface="Arial" charset="0"/>
              <a:ea typeface="Arial" charset="0"/>
              <a:cs typeface="Arial" charset="0"/>
            </a:endParaRPr>
          </a:p>
          <a:p>
            <a:pPr>
              <a:buNone/>
            </a:pPr>
            <a:r>
              <a:rPr lang="en-US" sz="3200" dirty="0">
                <a:latin typeface="Arial" charset="0"/>
                <a:ea typeface="Arial" charset="0"/>
                <a:cs typeface="Arial" charset="0"/>
              </a:rPr>
              <a:t>		students full paid $2.25</a:t>
            </a:r>
          </a:p>
          <a:p>
            <a:pPr>
              <a:buNone/>
            </a:pPr>
            <a:r>
              <a:rPr lang="en-US" sz="3200" dirty="0">
                <a:latin typeface="Arial" charset="0"/>
                <a:ea typeface="Arial" charset="0"/>
                <a:cs typeface="Arial" charset="0"/>
              </a:rPr>
              <a:t>		visitors $3.00</a:t>
            </a:r>
          </a:p>
          <a:p>
            <a:pPr>
              <a:buNone/>
            </a:pPr>
            <a:r>
              <a:rPr lang="en-US" sz="3200" dirty="0">
                <a:latin typeface="Arial" charset="0"/>
                <a:ea typeface="Arial" charset="0"/>
                <a:cs typeface="Arial" charset="0"/>
              </a:rPr>
              <a:t>*Thanksgiving meal for all adults $5.00*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baseline="0" dirty="0" smtClean="0">
              <a:latin typeface="KG Primary Penmanship" pitchFamily="2" charset="0"/>
            </a:endParaRPr>
          </a:p>
        </p:txBody>
      </p:sp>
    </p:spTree>
    <p:extLst>
      <p:ext uri="{BB962C8B-B14F-4D97-AF65-F5344CB8AC3E}">
        <p14:creationId xmlns:p14="http://schemas.microsoft.com/office/powerpoint/2010/main" val="1341088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4997" y="-2498"/>
            <a:ext cx="9144000" cy="6858000"/>
          </a:xfrm>
          <a:prstGeom prst="rect">
            <a:avLst/>
          </a:prstGeom>
          <a:noFill/>
          <a:ln>
            <a:noFill/>
          </a:ln>
        </p:spPr>
      </p:pic>
      <p:sp>
        <p:nvSpPr>
          <p:cNvPr id="3" name="Title 11"/>
          <p:cNvSpPr txBox="1">
            <a:spLocks/>
          </p:cNvSpPr>
          <p:nvPr/>
        </p:nvSpPr>
        <p:spPr>
          <a:xfrm>
            <a:off x="914400" y="1066800"/>
            <a:ext cx="7162800" cy="4876800"/>
          </a:xfrm>
          <a:prstGeom prst="rect">
            <a:avLst/>
          </a:prstGeom>
        </p:spPr>
        <p:txBody>
          <a:bodyPr>
            <a:normAutofit/>
          </a:bodyPr>
          <a:lstStyle/>
          <a:p>
            <a:pPr algn="ctr"/>
            <a:endParaRPr lang="en-US" sz="5400" dirty="0"/>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
        <p:nvSpPr>
          <p:cNvPr id="5" name="TextBox 4"/>
          <p:cNvSpPr txBox="1"/>
          <p:nvPr/>
        </p:nvSpPr>
        <p:spPr>
          <a:xfrm>
            <a:off x="1219200" y="1307338"/>
            <a:ext cx="6705600" cy="5201424"/>
          </a:xfrm>
          <a:prstGeom prst="rect">
            <a:avLst/>
          </a:prstGeom>
          <a:noFill/>
        </p:spPr>
        <p:txBody>
          <a:bodyPr wrap="square" rtlCol="0">
            <a:spAutoFit/>
          </a:bodyPr>
          <a:lstStyle/>
          <a:p>
            <a:pPr algn="ctr"/>
            <a:r>
              <a:rPr lang="en-US" sz="3600" b="1" u="sng" dirty="0" smtClean="0">
                <a:solidFill>
                  <a:schemeClr val="accent3"/>
                </a:solidFill>
                <a:latin typeface="Arial" charset="0"/>
                <a:ea typeface="Arial" charset="0"/>
                <a:cs typeface="Arial" charset="0"/>
              </a:rPr>
              <a:t>Want to Help at Home?</a:t>
            </a:r>
          </a:p>
          <a:p>
            <a:pPr algn="ctr"/>
            <a:r>
              <a:rPr lang="en-US" sz="2400" dirty="0" smtClean="0">
                <a:latin typeface="Arial" charset="0"/>
                <a:ea typeface="Arial" charset="0"/>
                <a:cs typeface="Arial" charset="0"/>
              </a:rPr>
              <a:t>Visit our website and visit the “Educational Resources” page to find websites and other information for practice and ways to help. </a:t>
            </a:r>
          </a:p>
          <a:p>
            <a:pPr algn="ctr"/>
            <a:endParaRPr lang="en-US" sz="3200" dirty="0" smtClean="0">
              <a:solidFill>
                <a:schemeClr val="accent3"/>
              </a:solidFill>
              <a:latin typeface="Arial" charset="0"/>
              <a:ea typeface="Arial" charset="0"/>
              <a:cs typeface="Arial" charset="0"/>
            </a:endParaRPr>
          </a:p>
          <a:p>
            <a:pPr algn="ctr"/>
            <a:r>
              <a:rPr lang="en-US" sz="3200" dirty="0" smtClean="0">
                <a:solidFill>
                  <a:schemeClr val="accent3"/>
                </a:solidFill>
                <a:latin typeface="Arial" charset="0"/>
                <a:ea typeface="Arial" charset="0"/>
                <a:cs typeface="Arial" charset="0"/>
              </a:rPr>
              <a:t>Website: </a:t>
            </a:r>
            <a:r>
              <a:rPr lang="en-US" sz="3600" dirty="0" smtClean="0">
                <a:latin typeface="Arial" charset="0"/>
                <a:ea typeface="Arial" charset="0"/>
                <a:cs typeface="Arial" charset="0"/>
                <a:hlinkClick r:id="rId3"/>
              </a:rPr>
              <a:t>www.arthurdawson.weebly.com</a:t>
            </a:r>
            <a:endParaRPr lang="en-US" sz="3600" dirty="0" smtClean="0">
              <a:latin typeface="Arial" charset="0"/>
              <a:ea typeface="Arial" charset="0"/>
              <a:cs typeface="Arial" charset="0"/>
            </a:endParaRPr>
          </a:p>
          <a:p>
            <a:pPr algn="ctr"/>
            <a:endParaRPr lang="en-US" sz="3600" dirty="0">
              <a:latin typeface="Arial" charset="0"/>
              <a:ea typeface="Arial" charset="0"/>
              <a:cs typeface="Arial" charset="0"/>
            </a:endParaRPr>
          </a:p>
          <a:p>
            <a:r>
              <a:rPr lang="en-US" sz="2800" dirty="0" smtClean="0">
                <a:solidFill>
                  <a:srgbClr val="7030A0"/>
                </a:solidFill>
                <a:latin typeface="Arial" charset="0"/>
                <a:ea typeface="Arial" charset="0"/>
                <a:cs typeface="Arial" charset="0"/>
              </a:rPr>
              <a:t>This slideshow will also be </a:t>
            </a:r>
          </a:p>
          <a:p>
            <a:r>
              <a:rPr lang="en-US" sz="2800" dirty="0" smtClean="0">
                <a:solidFill>
                  <a:srgbClr val="7030A0"/>
                </a:solidFill>
                <a:latin typeface="Arial" charset="0"/>
                <a:ea typeface="Arial" charset="0"/>
                <a:cs typeface="Arial" charset="0"/>
              </a:rPr>
              <a:t>uploaded to our webpage. </a:t>
            </a:r>
          </a:p>
          <a:p>
            <a:pPr algn="ctr"/>
            <a:endParaRPr lang="en-US" sz="3200" dirty="0">
              <a:latin typeface="Arial" charset="0"/>
              <a:ea typeface="Arial" charset="0"/>
              <a:cs typeface="Arial" charset="0"/>
            </a:endParaRPr>
          </a:p>
        </p:txBody>
      </p:sp>
    </p:spTree>
    <p:extLst>
      <p:ext uri="{BB962C8B-B14F-4D97-AF65-F5344CB8AC3E}">
        <p14:creationId xmlns:p14="http://schemas.microsoft.com/office/powerpoint/2010/main" val="56515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533400" y="838200"/>
            <a:ext cx="80772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Sign up for our Remind Messages!</a:t>
            </a:r>
            <a:endParaRPr kumimoji="0" lang="en-US" sz="40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a:bodyPr>
          <a:lstStyle/>
          <a:p>
            <a:pPr marL="342900" indent="-342900">
              <a:buFont typeface="Arial" charset="0"/>
              <a:buChar char="•"/>
            </a:pPr>
            <a:endParaRPr lang="en-US" sz="2000" dirty="0">
              <a:solidFill>
                <a:srgbClr val="FF0000"/>
              </a:solidFill>
              <a:latin typeface="Arial Rounded MT Bold"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85" y="1409700"/>
            <a:ext cx="6012830" cy="5362496"/>
          </a:xfrm>
          <a:prstGeom prst="rect">
            <a:avLst/>
          </a:prstGeom>
        </p:spPr>
      </p:pic>
      <p:sp>
        <p:nvSpPr>
          <p:cNvPr id="5" name="TextBox 4"/>
          <p:cNvSpPr txBox="1"/>
          <p:nvPr/>
        </p:nvSpPr>
        <p:spPr>
          <a:xfrm>
            <a:off x="1333500" y="5559166"/>
            <a:ext cx="7086600" cy="646331"/>
          </a:xfrm>
          <a:prstGeom prst="rect">
            <a:avLst/>
          </a:prstGeom>
          <a:noFill/>
        </p:spPr>
        <p:txBody>
          <a:bodyPr wrap="square" rtlCol="0">
            <a:spAutoFit/>
          </a:bodyPr>
          <a:lstStyle/>
          <a:p>
            <a:r>
              <a:rPr lang="en-US" dirty="0" smtClean="0">
                <a:solidFill>
                  <a:srgbClr val="FF0000"/>
                </a:solidFill>
                <a:latin typeface="Comic Sans MS" panose="030F0702030302020204" pitchFamily="66" charset="0"/>
              </a:rPr>
              <a:t>If you would like to donate to our classrooms, please take a “Helping Hand” from the cart in the hallway! Thanks! </a:t>
            </a:r>
            <a:r>
              <a:rPr lang="en-US" dirty="0" smtClean="0">
                <a:solidFill>
                  <a:srgbClr val="FF0000"/>
                </a:solidFill>
                <a:latin typeface="Comic Sans MS" panose="030F0702030302020204" pitchFamily="66" charset="0"/>
                <a:sym typeface="Wingdings" panose="05000000000000000000" pitchFamily="2" charset="2"/>
              </a:rPr>
              <a:t> </a:t>
            </a:r>
            <a:endParaRPr 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8803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27011"/>
            <a:ext cx="9144000" cy="6858000"/>
          </a:xfrm>
          <a:prstGeom prst="rect">
            <a:avLst/>
          </a:prstGeom>
          <a:noFill/>
          <a:ln>
            <a:no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469" t="11110" r="-952" b="22223"/>
          <a:stretch/>
        </p:blipFill>
        <p:spPr>
          <a:xfrm>
            <a:off x="4876800" y="2029820"/>
            <a:ext cx="3276600" cy="3686175"/>
          </a:xfrm>
          <a:prstGeom prst="rect">
            <a:avLst/>
          </a:prstGeom>
        </p:spPr>
      </p:pic>
      <p:sp>
        <p:nvSpPr>
          <p:cNvPr id="3" name="Title 11"/>
          <p:cNvSpPr txBox="1">
            <a:spLocks/>
          </p:cNvSpPr>
          <p:nvPr/>
        </p:nvSpPr>
        <p:spPr>
          <a:xfrm>
            <a:off x="3357491" y="838200"/>
            <a:ext cx="5943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Mrs. </a:t>
            </a:r>
            <a:r>
              <a:rPr lang="en-US" sz="4000" dirty="0" smtClean="0">
                <a:ln w="17780" cmpd="sng">
                  <a:solidFill>
                    <a:srgbClr val="FFFFFF"/>
                  </a:solidFill>
                  <a:prstDash val="solid"/>
                  <a:miter lim="800000"/>
                </a:ln>
                <a:effectLst>
                  <a:outerShdw blurRad="50800" algn="tl" rotWithShape="0">
                    <a:srgbClr val="000000"/>
                  </a:outerShdw>
                </a:effectLst>
                <a:latin typeface="Arial" charset="0"/>
                <a:ea typeface="Arial" charset="0"/>
                <a:cs typeface="Arial" charset="0"/>
              </a:rPr>
              <a:t>Arthur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jarthur1@tipton-county.com</a:t>
            </a:r>
            <a:endParaRPr kumimoji="0" lang="en-US" sz="25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1" y="1066800"/>
            <a:ext cx="3428999" cy="3352800"/>
          </a:xfrm>
          <a:prstGeom prst="rect">
            <a:avLst/>
          </a:prstGeom>
        </p:spPr>
        <p:txBody>
          <a:bodyPr vert="horz" lIns="91440" tIns="45720" rIns="91440" bIns="45720" rtlCol="0">
            <a:normAutofit fontScale="92500" lnSpcReduction="20000"/>
          </a:bodyPr>
          <a:lstStyle/>
          <a:p>
            <a:pPr algn="ctr"/>
            <a:r>
              <a:rPr lang="en-US" sz="2000" dirty="0" smtClean="0">
                <a:latin typeface="Arial" charset="0"/>
                <a:ea typeface="Arial" charset="0"/>
                <a:cs typeface="Arial" charset="0"/>
              </a:rPr>
              <a:t>My </a:t>
            </a:r>
            <a:r>
              <a:rPr lang="en-US" sz="2000" dirty="0">
                <a:latin typeface="Arial" charset="0"/>
                <a:ea typeface="Arial" charset="0"/>
                <a:cs typeface="Arial" charset="0"/>
              </a:rPr>
              <a:t>husband, Clint and I have been </a:t>
            </a:r>
            <a:r>
              <a:rPr lang="en-US" sz="2000" dirty="0" smtClean="0">
                <a:latin typeface="Arial" charset="0"/>
                <a:ea typeface="Arial" charset="0"/>
                <a:cs typeface="Arial" charset="0"/>
              </a:rPr>
              <a:t>married </a:t>
            </a:r>
            <a:r>
              <a:rPr lang="en-US" sz="2000" dirty="0">
                <a:latin typeface="Arial" charset="0"/>
                <a:ea typeface="Arial" charset="0"/>
                <a:cs typeface="Arial" charset="0"/>
              </a:rPr>
              <a:t>for </a:t>
            </a:r>
            <a:r>
              <a:rPr lang="en-US" sz="2000" dirty="0" smtClean="0">
                <a:latin typeface="Arial" charset="0"/>
                <a:ea typeface="Arial" charset="0"/>
                <a:cs typeface="Arial" charset="0"/>
              </a:rPr>
              <a:t>seven </a:t>
            </a:r>
            <a:r>
              <a:rPr lang="en-US" sz="2000" dirty="0">
                <a:latin typeface="Arial" charset="0"/>
                <a:ea typeface="Arial" charset="0"/>
                <a:cs typeface="Arial" charset="0"/>
              </a:rPr>
              <a:t>years. We have three </a:t>
            </a:r>
            <a:r>
              <a:rPr lang="en-US" sz="2000" dirty="0" smtClean="0">
                <a:latin typeface="Arial" charset="0"/>
                <a:ea typeface="Arial" charset="0"/>
                <a:cs typeface="Arial" charset="0"/>
              </a:rPr>
              <a:t>boys</a:t>
            </a:r>
            <a:r>
              <a:rPr lang="en-US" sz="2000" dirty="0">
                <a:latin typeface="Arial" charset="0"/>
                <a:ea typeface="Arial" charset="0"/>
                <a:cs typeface="Arial" charset="0"/>
              </a:rPr>
              <a:t>,</a:t>
            </a:r>
            <a:r>
              <a:rPr lang="en-US" sz="2000" dirty="0" smtClean="0">
                <a:latin typeface="Arial" charset="0"/>
                <a:ea typeface="Arial" charset="0"/>
                <a:cs typeface="Arial" charset="0"/>
              </a:rPr>
              <a:t> </a:t>
            </a:r>
            <a:r>
              <a:rPr lang="en-US" sz="2000" dirty="0" err="1" smtClean="0">
                <a:latin typeface="Arial" charset="0"/>
                <a:ea typeface="Arial" charset="0"/>
                <a:cs typeface="Arial" charset="0"/>
              </a:rPr>
              <a:t>Caden</a:t>
            </a:r>
            <a:r>
              <a:rPr lang="en-US" sz="2000" dirty="0" smtClean="0">
                <a:latin typeface="Arial" charset="0"/>
                <a:ea typeface="Arial" charset="0"/>
                <a:cs typeface="Arial" charset="0"/>
              </a:rPr>
              <a:t> is in 4</a:t>
            </a:r>
            <a:r>
              <a:rPr lang="en-US" sz="2000" baseline="30000" dirty="0" smtClean="0">
                <a:latin typeface="Arial" charset="0"/>
                <a:ea typeface="Arial" charset="0"/>
                <a:cs typeface="Arial" charset="0"/>
              </a:rPr>
              <a:t>th</a:t>
            </a:r>
            <a:r>
              <a:rPr lang="en-US" sz="2000" dirty="0" smtClean="0">
                <a:latin typeface="Arial" charset="0"/>
                <a:ea typeface="Arial" charset="0"/>
                <a:cs typeface="Arial" charset="0"/>
              </a:rPr>
              <a:t> grade, </a:t>
            </a:r>
            <a:r>
              <a:rPr lang="en-US" sz="2000" dirty="0">
                <a:latin typeface="Arial" charset="0"/>
                <a:ea typeface="Arial" charset="0"/>
                <a:cs typeface="Arial" charset="0"/>
              </a:rPr>
              <a:t>Bo </a:t>
            </a:r>
            <a:r>
              <a:rPr lang="en-US" sz="2000" dirty="0" smtClean="0">
                <a:latin typeface="Arial" charset="0"/>
                <a:ea typeface="Arial" charset="0"/>
                <a:cs typeface="Arial" charset="0"/>
              </a:rPr>
              <a:t>Banks is beginning his kindergarten year, </a:t>
            </a:r>
            <a:r>
              <a:rPr lang="en-US" sz="2000" dirty="0">
                <a:latin typeface="Arial" charset="0"/>
                <a:ea typeface="Arial" charset="0"/>
                <a:cs typeface="Arial" charset="0"/>
              </a:rPr>
              <a:t>and </a:t>
            </a:r>
            <a:r>
              <a:rPr lang="en-US" sz="2000" dirty="0" smtClean="0">
                <a:latin typeface="Arial" charset="0"/>
                <a:ea typeface="Arial" charset="0"/>
                <a:cs typeface="Arial" charset="0"/>
              </a:rPr>
              <a:t>Brooks is my toddling one year old.</a:t>
            </a:r>
          </a:p>
          <a:p>
            <a:pPr algn="ctr"/>
            <a:endParaRPr lang="en-US" sz="2000" dirty="0" smtClean="0">
              <a:latin typeface="Arial" charset="0"/>
              <a:ea typeface="Arial" charset="0"/>
              <a:cs typeface="Arial" charset="0"/>
            </a:endParaRPr>
          </a:p>
          <a:p>
            <a:pPr algn="ctr"/>
            <a:r>
              <a:rPr lang="en-US" sz="2000" dirty="0" smtClean="0">
                <a:latin typeface="Arial" charset="0"/>
                <a:ea typeface="Arial" charset="0"/>
                <a:cs typeface="Arial" charset="0"/>
              </a:rPr>
              <a:t>My </a:t>
            </a:r>
            <a:r>
              <a:rPr lang="en-US" sz="2000" dirty="0">
                <a:latin typeface="Arial" charset="0"/>
                <a:ea typeface="Arial" charset="0"/>
                <a:cs typeface="Arial" charset="0"/>
              </a:rPr>
              <a:t>undergraduate degree is in Elementary </a:t>
            </a:r>
            <a:r>
              <a:rPr lang="en-US" sz="2000" dirty="0" smtClean="0">
                <a:latin typeface="Arial" charset="0"/>
                <a:ea typeface="Arial" charset="0"/>
                <a:cs typeface="Arial" charset="0"/>
              </a:rPr>
              <a:t>Education </a:t>
            </a:r>
            <a:r>
              <a:rPr lang="en-US" sz="2000" dirty="0">
                <a:latin typeface="Arial" charset="0"/>
                <a:ea typeface="Arial" charset="0"/>
                <a:cs typeface="Arial" charset="0"/>
              </a:rPr>
              <a:t>from The University of Memphis.</a:t>
            </a:r>
          </a:p>
          <a:p>
            <a:pPr algn="ctr"/>
            <a:endParaRPr lang="en-US" sz="2000" dirty="0">
              <a:latin typeface="Arial" charset="0"/>
              <a:ea typeface="Arial" charset="0"/>
              <a:cs typeface="Arial" charset="0"/>
            </a:endParaRPr>
          </a:p>
          <a:p>
            <a:pPr algn="ctr"/>
            <a:r>
              <a:rPr lang="en-US" sz="2000" dirty="0" smtClean="0">
                <a:latin typeface="Arial" charset="0"/>
                <a:ea typeface="Arial" charset="0"/>
                <a:cs typeface="Arial" charset="0"/>
              </a:rPr>
              <a:t>   </a:t>
            </a:r>
            <a:endParaRPr lang="en-US" sz="2000" dirty="0">
              <a:latin typeface="Arial" charset="0"/>
              <a:ea typeface="Arial" charset="0"/>
              <a:cs typeface="Arial"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
        <p:nvSpPr>
          <p:cNvPr id="6" name="TextBox 5"/>
          <p:cNvSpPr txBox="1"/>
          <p:nvPr/>
        </p:nvSpPr>
        <p:spPr>
          <a:xfrm>
            <a:off x="2628900" y="3788658"/>
            <a:ext cx="2514600" cy="1261884"/>
          </a:xfrm>
          <a:prstGeom prst="rect">
            <a:avLst/>
          </a:prstGeom>
          <a:noFill/>
        </p:spPr>
        <p:txBody>
          <a:bodyPr wrap="square" rtlCol="0">
            <a:spAutoFit/>
          </a:bodyPr>
          <a:lstStyle/>
          <a:p>
            <a:pPr algn="ctr"/>
            <a:r>
              <a:rPr lang="en-US" sz="1900" dirty="0">
                <a:latin typeface="Arial" charset="0"/>
                <a:ea typeface="Arial" charset="0"/>
                <a:cs typeface="Arial" charset="0"/>
              </a:rPr>
              <a:t>This will be my </a:t>
            </a:r>
            <a:r>
              <a:rPr lang="en-US" sz="1900" dirty="0" smtClean="0">
                <a:latin typeface="Arial" charset="0"/>
                <a:ea typeface="Arial" charset="0"/>
                <a:cs typeface="Arial" charset="0"/>
              </a:rPr>
              <a:t>fifth </a:t>
            </a:r>
            <a:r>
              <a:rPr lang="en-US" sz="1900" dirty="0">
                <a:latin typeface="Arial" charset="0"/>
                <a:ea typeface="Arial" charset="0"/>
                <a:cs typeface="Arial" charset="0"/>
              </a:rPr>
              <a:t>year teaching </a:t>
            </a:r>
            <a:r>
              <a:rPr lang="en-US" sz="1900" dirty="0" smtClean="0">
                <a:latin typeface="Arial" charset="0"/>
                <a:ea typeface="Arial" charset="0"/>
                <a:cs typeface="Arial" charset="0"/>
              </a:rPr>
              <a:t>5</a:t>
            </a:r>
            <a:r>
              <a:rPr lang="en-US" sz="1900" baseline="30000" dirty="0" smtClean="0">
                <a:latin typeface="Arial" charset="0"/>
                <a:ea typeface="Arial" charset="0"/>
                <a:cs typeface="Arial" charset="0"/>
              </a:rPr>
              <a:t>th</a:t>
            </a:r>
            <a:r>
              <a:rPr lang="en-US" sz="1900" dirty="0" smtClean="0">
                <a:latin typeface="Arial" charset="0"/>
                <a:ea typeface="Arial" charset="0"/>
                <a:cs typeface="Arial" charset="0"/>
              </a:rPr>
              <a:t> grade </a:t>
            </a:r>
            <a:r>
              <a:rPr lang="en-US" sz="1900" dirty="0">
                <a:latin typeface="Arial" charset="0"/>
                <a:ea typeface="Arial" charset="0"/>
                <a:cs typeface="Arial" charset="0"/>
              </a:rPr>
              <a:t>at Atoka Elementary.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1"/>
          <p:cNvSpPr txBox="1">
            <a:spLocks/>
          </p:cNvSpPr>
          <p:nvPr/>
        </p:nvSpPr>
        <p:spPr>
          <a:xfrm>
            <a:off x="479685" y="1051810"/>
            <a:ext cx="7772400" cy="9144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Mrs. Dawson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err="1" smtClean="0">
                <a:ln w="17780" cmpd="sng">
                  <a:solidFill>
                    <a:srgbClr val="FFFFFF"/>
                  </a:solidFill>
                  <a:prstDash val="solid"/>
                  <a:miter lim="800000"/>
                </a:ln>
                <a:effectLst>
                  <a:outerShdw blurRad="50800" algn="tl" rotWithShape="0">
                    <a:srgbClr val="000000"/>
                  </a:outerShdw>
                </a:effectLst>
                <a:latin typeface="Arial" charset="0"/>
                <a:ea typeface="Arial" charset="0"/>
                <a:cs typeface="Arial" charset="0"/>
              </a:rPr>
              <a:t>sdawson@tipton-county.com</a:t>
            </a:r>
            <a:endParaRPr kumimoji="0" lang="en-US" sz="2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Comic Sans MS" charset="0"/>
              <a:ea typeface="Comic Sans MS" charset="0"/>
              <a:cs typeface="Comic Sans MS" charset="0"/>
            </a:endParaRPr>
          </a:p>
        </p:txBody>
      </p:sp>
      <p:sp>
        <p:nvSpPr>
          <p:cNvPr id="7" name="Rectangle 3"/>
          <p:cNvSpPr txBox="1">
            <a:spLocks noChangeArrowheads="1"/>
          </p:cNvSpPr>
          <p:nvPr/>
        </p:nvSpPr>
        <p:spPr>
          <a:xfrm>
            <a:off x="4343400" y="1981200"/>
            <a:ext cx="3886200" cy="4419600"/>
          </a:xfrm>
          <a:prstGeom prst="rect">
            <a:avLst/>
          </a:prstGeom>
        </p:spPr>
        <p:txBody>
          <a:bodyPr vert="horz" lIns="91440" tIns="45720" rIns="91440" bIns="45720" rtlCol="0">
            <a:normAutofit/>
          </a:bodyPr>
          <a:lstStyle/>
          <a:p>
            <a:r>
              <a:rPr lang="en-US" sz="2100" dirty="0">
                <a:latin typeface="Arial" charset="0"/>
                <a:ea typeface="Arial" charset="0"/>
                <a:cs typeface="Arial" charset="0"/>
              </a:rPr>
              <a:t>I have been married to my husband, Hunter, for almost </a:t>
            </a:r>
            <a:r>
              <a:rPr lang="en-US" sz="2100" dirty="0" smtClean="0">
                <a:latin typeface="Arial" charset="0"/>
                <a:ea typeface="Arial" charset="0"/>
                <a:cs typeface="Arial" charset="0"/>
              </a:rPr>
              <a:t>6 </a:t>
            </a:r>
            <a:r>
              <a:rPr lang="en-US" sz="2100" dirty="0">
                <a:latin typeface="Arial" charset="0"/>
                <a:ea typeface="Arial" charset="0"/>
                <a:cs typeface="Arial" charset="0"/>
              </a:rPr>
              <a:t>years. Our son, Drew, will be </a:t>
            </a:r>
            <a:endParaRPr lang="en-US" sz="2100" dirty="0" smtClean="0">
              <a:latin typeface="Arial" charset="0"/>
              <a:ea typeface="Arial" charset="0"/>
              <a:cs typeface="Arial" charset="0"/>
            </a:endParaRPr>
          </a:p>
          <a:p>
            <a:r>
              <a:rPr lang="en-US" sz="2100" dirty="0" smtClean="0">
                <a:latin typeface="Arial" charset="0"/>
                <a:ea typeface="Arial" charset="0"/>
                <a:cs typeface="Arial" charset="0"/>
              </a:rPr>
              <a:t>3 </a:t>
            </a:r>
            <a:r>
              <a:rPr lang="en-US" sz="2100" dirty="0">
                <a:latin typeface="Arial" charset="0"/>
                <a:ea typeface="Arial" charset="0"/>
                <a:cs typeface="Arial" charset="0"/>
              </a:rPr>
              <a:t>in December. </a:t>
            </a:r>
            <a:endParaRPr lang="en-US" sz="2100" dirty="0" smtClean="0">
              <a:latin typeface="Arial" charset="0"/>
              <a:ea typeface="Arial" charset="0"/>
              <a:cs typeface="Arial" charset="0"/>
            </a:endParaRPr>
          </a:p>
          <a:p>
            <a:endParaRPr lang="en-US" sz="2100" dirty="0">
              <a:latin typeface="Arial" charset="0"/>
              <a:ea typeface="Arial" charset="0"/>
              <a:cs typeface="Arial" charset="0"/>
            </a:endParaRPr>
          </a:p>
          <a:p>
            <a:r>
              <a:rPr lang="en-US" sz="2100" dirty="0" smtClean="0">
                <a:latin typeface="Arial" charset="0"/>
                <a:ea typeface="Arial" charset="0"/>
                <a:cs typeface="Arial" charset="0"/>
              </a:rPr>
              <a:t>I </a:t>
            </a:r>
            <a:r>
              <a:rPr lang="en-US" sz="2100" dirty="0">
                <a:latin typeface="Arial" charset="0"/>
                <a:ea typeface="Arial" charset="0"/>
                <a:cs typeface="Arial" charset="0"/>
              </a:rPr>
              <a:t>received my Bachelor’s Degree from Middle Tennessee State University</a:t>
            </a:r>
            <a:r>
              <a:rPr lang="en-US" sz="2100" dirty="0" smtClean="0">
                <a:latin typeface="Arial" charset="0"/>
                <a:ea typeface="Arial" charset="0"/>
                <a:cs typeface="Arial" charset="0"/>
              </a:rPr>
              <a:t>.</a:t>
            </a:r>
          </a:p>
          <a:p>
            <a:endParaRPr lang="en-US" sz="2100" dirty="0">
              <a:latin typeface="Arial" charset="0"/>
              <a:ea typeface="Arial" charset="0"/>
              <a:cs typeface="Arial" charset="0"/>
            </a:endParaRPr>
          </a:p>
          <a:p>
            <a:r>
              <a:rPr lang="en-US" sz="2100" dirty="0" smtClean="0">
                <a:latin typeface="Arial" charset="0"/>
                <a:ea typeface="Arial" charset="0"/>
                <a:cs typeface="Arial" charset="0"/>
              </a:rPr>
              <a:t>This </a:t>
            </a:r>
            <a:r>
              <a:rPr lang="en-US" sz="2100" dirty="0">
                <a:latin typeface="Arial" charset="0"/>
                <a:ea typeface="Arial" charset="0"/>
                <a:cs typeface="Arial" charset="0"/>
              </a:rPr>
              <a:t>is my </a:t>
            </a:r>
            <a:r>
              <a:rPr lang="en-US" sz="2100" dirty="0" smtClean="0">
                <a:latin typeface="Arial" charset="0"/>
                <a:ea typeface="Arial" charset="0"/>
                <a:cs typeface="Arial" charset="0"/>
              </a:rPr>
              <a:t>seventh year teaching 5</a:t>
            </a:r>
            <a:r>
              <a:rPr lang="en-US" sz="2100" baseline="30000" dirty="0" smtClean="0">
                <a:latin typeface="Arial" charset="0"/>
                <a:ea typeface="Arial" charset="0"/>
                <a:cs typeface="Arial" charset="0"/>
              </a:rPr>
              <a:t>th</a:t>
            </a:r>
            <a:r>
              <a:rPr lang="en-US" sz="2100" dirty="0" smtClean="0">
                <a:latin typeface="Arial" charset="0"/>
                <a:ea typeface="Arial" charset="0"/>
                <a:cs typeface="Arial" charset="0"/>
              </a:rPr>
              <a:t> grade! </a:t>
            </a:r>
            <a:endParaRPr lang="en-US" sz="2100" dirty="0">
              <a:latin typeface="Arial" charset="0"/>
              <a:ea typeface="Arial" charset="0"/>
              <a:cs typeface="Arial" charset="0"/>
            </a:endParaRPr>
          </a:p>
          <a:p>
            <a:endParaRPr lang="en-US" sz="2000" dirty="0">
              <a:latin typeface="Comic Sans MS" charset="0"/>
              <a:ea typeface="Comic Sans MS" charset="0"/>
              <a:cs typeface="Comic Sans MS"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122" r="22992"/>
          <a:stretch/>
        </p:blipFill>
        <p:spPr>
          <a:xfrm>
            <a:off x="1023847" y="2209800"/>
            <a:ext cx="3282078" cy="3505200"/>
          </a:xfrm>
          <a:prstGeom prst="rect">
            <a:avLst/>
          </a:prstGeom>
        </p:spPr>
      </p:pic>
    </p:spTree>
    <p:extLst>
      <p:ext uri="{BB962C8B-B14F-4D97-AF65-F5344CB8AC3E}">
        <p14:creationId xmlns:p14="http://schemas.microsoft.com/office/powerpoint/2010/main" val="359063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15708"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Reading</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55000" lnSpcReduction="20000"/>
          </a:bodyPr>
          <a:lstStyle/>
          <a:p>
            <a:pPr marL="457200" indent="-457200">
              <a:buFont typeface="Arial" charset="0"/>
              <a:buChar char="•"/>
            </a:pPr>
            <a:r>
              <a:rPr lang="en-US" sz="3200" dirty="0">
                <a:latin typeface="Arial" charset="0"/>
                <a:ea typeface="Arial" charset="0"/>
                <a:cs typeface="Arial" charset="0"/>
              </a:rPr>
              <a:t>TN </a:t>
            </a:r>
            <a:r>
              <a:rPr lang="en-US" sz="3200" dirty="0" smtClean="0">
                <a:latin typeface="Arial" charset="0"/>
                <a:ea typeface="Arial" charset="0"/>
                <a:cs typeface="Arial" charset="0"/>
              </a:rPr>
              <a:t>Ready and Coach books are Common Core aligned. </a:t>
            </a:r>
          </a:p>
          <a:p>
            <a:pPr marL="457200" indent="-457200">
              <a:buFont typeface="Arial" charset="0"/>
              <a:buChar char="•"/>
            </a:pPr>
            <a:endParaRPr lang="en-US" sz="3200" dirty="0">
              <a:latin typeface="Arial" charset="0"/>
              <a:ea typeface="Arial" charset="0"/>
              <a:cs typeface="Arial" charset="0"/>
            </a:endParaRPr>
          </a:p>
          <a:p>
            <a:pPr marL="457200" indent="-457200">
              <a:buFont typeface="Arial" charset="0"/>
              <a:buChar char="•"/>
            </a:pPr>
            <a:r>
              <a:rPr lang="en-US" sz="3200" dirty="0">
                <a:latin typeface="Arial" charset="0"/>
                <a:ea typeface="Arial" charset="0"/>
                <a:cs typeface="Arial" charset="0"/>
              </a:rPr>
              <a:t>Every week your student will read a set of stories matching our skill, and then test on the skill Friday. </a:t>
            </a:r>
            <a:r>
              <a:rPr lang="en-US" sz="3200" dirty="0" smtClean="0">
                <a:latin typeface="Arial" charset="0"/>
                <a:ea typeface="Arial" charset="0"/>
                <a:cs typeface="Arial" charset="0"/>
              </a:rPr>
              <a:t>We </a:t>
            </a:r>
            <a:r>
              <a:rPr lang="en-US" sz="3200" dirty="0">
                <a:latin typeface="Arial" charset="0"/>
                <a:ea typeface="Arial" charset="0"/>
                <a:cs typeface="Arial" charset="0"/>
              </a:rPr>
              <a:t>use our composition notebooks to record each skill we learn. These can be used as notes to help study at home. </a:t>
            </a:r>
          </a:p>
          <a:p>
            <a:pPr>
              <a:buNone/>
            </a:pPr>
            <a:endParaRPr lang="en-US" sz="3200" dirty="0">
              <a:latin typeface="Arial" charset="0"/>
              <a:ea typeface="Arial" charset="0"/>
              <a:cs typeface="Arial" charset="0"/>
            </a:endParaRPr>
          </a:p>
          <a:p>
            <a:pPr marL="457200" indent="-457200">
              <a:buFont typeface="Arial" charset="0"/>
              <a:buChar char="•"/>
            </a:pPr>
            <a:r>
              <a:rPr lang="en-US" sz="3200" dirty="0">
                <a:latin typeface="Arial" charset="0"/>
                <a:ea typeface="Arial" charset="0"/>
                <a:cs typeface="Arial" charset="0"/>
              </a:rPr>
              <a:t>Each </a:t>
            </a:r>
            <a:r>
              <a:rPr lang="en-US" sz="3200" dirty="0" smtClean="0">
                <a:latin typeface="Arial" charset="0"/>
                <a:ea typeface="Arial" charset="0"/>
                <a:cs typeface="Arial" charset="0"/>
              </a:rPr>
              <a:t>week we introduce a new Greek and Latin root. These words serve as our Spelling and Vocabulary words.  Use the weekly journal entry as </a:t>
            </a:r>
            <a:r>
              <a:rPr lang="en-US" sz="3200" dirty="0">
                <a:latin typeface="Arial" charset="0"/>
                <a:ea typeface="Arial" charset="0"/>
                <a:cs typeface="Arial" charset="0"/>
              </a:rPr>
              <a:t>their study guide for the test on Friday. </a:t>
            </a:r>
            <a:endParaRPr lang="en-US" sz="3200" dirty="0" smtClean="0">
              <a:latin typeface="Arial" charset="0"/>
              <a:ea typeface="Arial" charset="0"/>
              <a:cs typeface="Arial" charset="0"/>
            </a:endParaRPr>
          </a:p>
          <a:p>
            <a:pPr algn="ctr"/>
            <a:r>
              <a:rPr lang="en-US" sz="3200" b="1" dirty="0" smtClean="0">
                <a:latin typeface="Arial" charset="0"/>
                <a:ea typeface="Arial" charset="0"/>
                <a:cs typeface="Arial" charset="0"/>
              </a:rPr>
              <a:t>*Students will need to know not only the spelling of the word, but also the meaning and application.*</a:t>
            </a:r>
            <a:endParaRPr lang="en-US" sz="3200" b="1" dirty="0">
              <a:latin typeface="Arial" charset="0"/>
              <a:ea typeface="Arial" charset="0"/>
              <a:cs typeface="Arial" charset="0"/>
            </a:endParaRPr>
          </a:p>
          <a:p>
            <a:pPr>
              <a:buNone/>
            </a:pPr>
            <a:endParaRPr lang="en-US" sz="3200" dirty="0">
              <a:latin typeface="Arial" charset="0"/>
              <a:ea typeface="Arial" charset="0"/>
              <a:cs typeface="Arial" charset="0"/>
            </a:endParaRPr>
          </a:p>
          <a:p>
            <a:pPr marL="457200" indent="-457200">
              <a:buFont typeface="Arial" charset="0"/>
              <a:buChar char="•"/>
            </a:pPr>
            <a:r>
              <a:rPr lang="en-US" sz="3200" dirty="0">
                <a:latin typeface="Arial" charset="0"/>
                <a:ea typeface="Arial" charset="0"/>
                <a:cs typeface="Arial" charset="0"/>
              </a:rPr>
              <a:t>Homework </a:t>
            </a:r>
            <a:r>
              <a:rPr lang="en-US" sz="3200" dirty="0" smtClean="0">
                <a:latin typeface="Arial" charset="0"/>
                <a:ea typeface="Arial" charset="0"/>
                <a:cs typeface="Arial" charset="0"/>
              </a:rPr>
              <a:t>should </a:t>
            </a:r>
            <a:r>
              <a:rPr lang="en-US" sz="3200" dirty="0">
                <a:latin typeface="Arial" charset="0"/>
                <a:ea typeface="Arial" charset="0"/>
                <a:cs typeface="Arial" charset="0"/>
              </a:rPr>
              <a:t>be completed and </a:t>
            </a:r>
            <a:r>
              <a:rPr lang="en-US" sz="3200" dirty="0" smtClean="0">
                <a:latin typeface="Arial" charset="0"/>
                <a:ea typeface="Arial" charset="0"/>
                <a:cs typeface="Arial" charset="0"/>
              </a:rPr>
              <a:t>turned in on</a:t>
            </a:r>
          </a:p>
          <a:p>
            <a:r>
              <a:rPr lang="en-US" sz="3200" dirty="0">
                <a:latin typeface="Arial" charset="0"/>
                <a:ea typeface="Arial" charset="0"/>
                <a:cs typeface="Arial" charset="0"/>
              </a:rPr>
              <a:t> </a:t>
            </a:r>
            <a:r>
              <a:rPr lang="en-US" sz="3200" dirty="0" smtClean="0">
                <a:latin typeface="Arial" charset="0"/>
                <a:ea typeface="Arial" charset="0"/>
                <a:cs typeface="Arial" charset="0"/>
              </a:rPr>
              <a:t>      the due date. Homework will be recorded in the agenda. </a:t>
            </a:r>
            <a:endParaRPr lang="en-US" sz="3200" dirty="0">
              <a:latin typeface="Arial" charset="0"/>
              <a:ea typeface="Arial" charset="0"/>
              <a:cs typeface="Arial"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Accelerated</a:t>
            </a:r>
            <a:r>
              <a:rPr kumimoji="0" lang="en-US" sz="4800" i="0" u="none" strike="noStrike" kern="1200" cap="none" spc="0" normalizeH="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 Reader</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70000" lnSpcReduction="20000"/>
          </a:bodyPr>
          <a:lstStyle/>
          <a:p>
            <a:pPr marL="457200" indent="-457200">
              <a:buFont typeface="Arial" charset="0"/>
              <a:buChar char="•"/>
            </a:pPr>
            <a:r>
              <a:rPr lang="en-US" sz="3200" dirty="0" smtClean="0">
                <a:latin typeface="Arial" charset="0"/>
                <a:ea typeface="Arial" charset="0"/>
                <a:cs typeface="Arial" charset="0"/>
              </a:rPr>
              <a:t>AR is monitored </a:t>
            </a:r>
            <a:r>
              <a:rPr lang="en-US" sz="3200" dirty="0">
                <a:latin typeface="Arial" charset="0"/>
                <a:ea typeface="Arial" charset="0"/>
                <a:cs typeface="Arial" charset="0"/>
              </a:rPr>
              <a:t>throughout the 9 weeks</a:t>
            </a:r>
            <a:r>
              <a:rPr lang="en-US" sz="3200" dirty="0" smtClean="0">
                <a:latin typeface="Arial" charset="0"/>
                <a:ea typeface="Arial" charset="0"/>
                <a:cs typeface="Arial" charset="0"/>
              </a:rPr>
              <a:t>.</a:t>
            </a:r>
          </a:p>
          <a:p>
            <a:endParaRPr lang="en-US" sz="3200" dirty="0" smtClean="0">
              <a:latin typeface="Arial" charset="0"/>
              <a:ea typeface="Arial" charset="0"/>
              <a:cs typeface="Arial" charset="0"/>
            </a:endParaRPr>
          </a:p>
          <a:p>
            <a:pPr marL="457200" indent="-457200">
              <a:buFont typeface="Arial" charset="0"/>
              <a:buChar char="•"/>
            </a:pPr>
            <a:r>
              <a:rPr lang="en-US" sz="3200" dirty="0">
                <a:latin typeface="Arial" charset="0"/>
                <a:ea typeface="Arial" charset="0"/>
                <a:cs typeface="Arial" charset="0"/>
              </a:rPr>
              <a:t>I</a:t>
            </a:r>
            <a:r>
              <a:rPr lang="en-US" sz="3200" dirty="0" smtClean="0">
                <a:latin typeface="Arial" charset="0"/>
                <a:ea typeface="Arial" charset="0"/>
                <a:cs typeface="Arial" charset="0"/>
              </a:rPr>
              <a:t>f </a:t>
            </a:r>
            <a:r>
              <a:rPr lang="en-US" sz="3200" dirty="0">
                <a:latin typeface="Arial" charset="0"/>
                <a:ea typeface="Arial" charset="0"/>
                <a:cs typeface="Arial" charset="0"/>
              </a:rPr>
              <a:t>the student has </a:t>
            </a:r>
            <a:r>
              <a:rPr lang="en-US" sz="3200" dirty="0" smtClean="0">
                <a:latin typeface="Arial" charset="0"/>
                <a:ea typeface="Arial" charset="0"/>
                <a:cs typeface="Arial" charset="0"/>
              </a:rPr>
              <a:t>earned an 80% or above on comprehension average, they </a:t>
            </a:r>
            <a:r>
              <a:rPr lang="en-US" sz="3200" dirty="0">
                <a:latin typeface="Arial" charset="0"/>
                <a:ea typeface="Arial" charset="0"/>
                <a:cs typeface="Arial" charset="0"/>
              </a:rPr>
              <a:t>are rewarded </a:t>
            </a:r>
            <a:r>
              <a:rPr lang="en-US" sz="3200" dirty="0" smtClean="0">
                <a:latin typeface="Arial" charset="0"/>
                <a:ea typeface="Arial" charset="0"/>
                <a:cs typeface="Arial" charset="0"/>
              </a:rPr>
              <a:t>incentives. </a:t>
            </a:r>
          </a:p>
          <a:p>
            <a:r>
              <a:rPr lang="en-US" sz="3200" dirty="0">
                <a:latin typeface="Arial" charset="0"/>
                <a:ea typeface="Arial" charset="0"/>
                <a:cs typeface="Arial" charset="0"/>
              </a:rPr>
              <a:t>		</a:t>
            </a:r>
          </a:p>
          <a:p>
            <a:pPr marL="457200" indent="-457200">
              <a:buFont typeface="Arial" charset="0"/>
              <a:buChar char="•"/>
            </a:pPr>
            <a:r>
              <a:rPr lang="en-US" sz="3200" dirty="0">
                <a:latin typeface="Arial" charset="0"/>
                <a:ea typeface="Arial" charset="0"/>
                <a:cs typeface="Arial" charset="0"/>
              </a:rPr>
              <a:t>We use Easy CBM throughout the year to monitor your </a:t>
            </a:r>
            <a:r>
              <a:rPr lang="en-US" sz="3200" dirty="0" smtClean="0">
                <a:latin typeface="Arial" charset="0"/>
                <a:ea typeface="Arial" charset="0"/>
                <a:cs typeface="Arial" charset="0"/>
              </a:rPr>
              <a:t>student’s </a:t>
            </a:r>
            <a:r>
              <a:rPr lang="en-US" sz="3200" dirty="0">
                <a:latin typeface="Arial" charset="0"/>
                <a:ea typeface="Arial" charset="0"/>
                <a:cs typeface="Arial" charset="0"/>
              </a:rPr>
              <a:t>learning. </a:t>
            </a:r>
            <a:endParaRPr lang="en-US" sz="3200" dirty="0" smtClean="0">
              <a:latin typeface="Arial" charset="0"/>
              <a:ea typeface="Arial" charset="0"/>
              <a:cs typeface="Arial" charset="0"/>
            </a:endParaRPr>
          </a:p>
          <a:p>
            <a:r>
              <a:rPr lang="en-US" sz="3200" dirty="0">
                <a:latin typeface="Arial" charset="0"/>
                <a:ea typeface="Arial" charset="0"/>
                <a:cs typeface="Arial" charset="0"/>
              </a:rPr>
              <a:t>	</a:t>
            </a:r>
            <a:r>
              <a:rPr lang="en-US" sz="3200" dirty="0" smtClean="0">
                <a:latin typeface="Arial" charset="0"/>
                <a:ea typeface="Arial" charset="0"/>
                <a:cs typeface="Arial" charset="0"/>
              </a:rPr>
              <a:t>Fall-Winter-Spring</a:t>
            </a:r>
            <a:endParaRPr lang="en-US" sz="3200" dirty="0">
              <a:latin typeface="Arial" charset="0"/>
              <a:ea typeface="Arial" charset="0"/>
              <a:cs typeface="Arial" charset="0"/>
            </a:endParaRPr>
          </a:p>
          <a:p>
            <a:endParaRPr lang="en-US" sz="3200" dirty="0">
              <a:latin typeface="Arial" charset="0"/>
              <a:ea typeface="Arial" charset="0"/>
              <a:cs typeface="Arial" charset="0"/>
            </a:endParaRPr>
          </a:p>
          <a:p>
            <a:pPr marL="457200" indent="-457200">
              <a:buFont typeface="Arial" charset="0"/>
              <a:buChar char="•"/>
            </a:pPr>
            <a:r>
              <a:rPr lang="en-US" sz="3200" dirty="0" smtClean="0">
                <a:latin typeface="Arial" charset="0"/>
                <a:ea typeface="Arial" charset="0"/>
                <a:cs typeface="Arial" charset="0"/>
              </a:rPr>
              <a:t>A.R. will </a:t>
            </a:r>
            <a:r>
              <a:rPr lang="en-US" sz="3200" dirty="0">
                <a:latin typeface="Arial" charset="0"/>
                <a:ea typeface="Arial" charset="0"/>
                <a:cs typeface="Arial" charset="0"/>
              </a:rPr>
              <a:t>begin after every </a:t>
            </a:r>
            <a:r>
              <a:rPr lang="en-US" sz="3200" dirty="0" smtClean="0">
                <a:latin typeface="Arial" charset="0"/>
                <a:ea typeface="Arial" charset="0"/>
                <a:cs typeface="Arial" charset="0"/>
              </a:rPr>
              <a:t>student</a:t>
            </a:r>
          </a:p>
          <a:p>
            <a:r>
              <a:rPr lang="en-US" sz="3200" dirty="0" smtClean="0">
                <a:latin typeface="Arial" charset="0"/>
                <a:ea typeface="Arial" charset="0"/>
                <a:cs typeface="Arial" charset="0"/>
              </a:rPr>
              <a:t>     has </a:t>
            </a:r>
            <a:r>
              <a:rPr lang="en-US" sz="3200" dirty="0">
                <a:latin typeface="Arial" charset="0"/>
                <a:ea typeface="Arial" charset="0"/>
                <a:cs typeface="Arial" charset="0"/>
              </a:rPr>
              <a:t>been able </a:t>
            </a:r>
            <a:r>
              <a:rPr lang="en-US" sz="3200" dirty="0" smtClean="0">
                <a:latin typeface="Arial" charset="0"/>
                <a:ea typeface="Arial" charset="0"/>
                <a:cs typeface="Arial" charset="0"/>
              </a:rPr>
              <a:t>to test </a:t>
            </a:r>
            <a:r>
              <a:rPr lang="en-US" sz="3200" dirty="0">
                <a:latin typeface="Arial" charset="0"/>
                <a:ea typeface="Arial" charset="0"/>
                <a:cs typeface="Arial" charset="0"/>
              </a:rPr>
              <a:t>on the </a:t>
            </a:r>
            <a:endParaRPr lang="en-US" sz="3200" dirty="0" smtClean="0">
              <a:latin typeface="Arial" charset="0"/>
              <a:ea typeface="Arial" charset="0"/>
              <a:cs typeface="Arial" charset="0"/>
            </a:endParaRPr>
          </a:p>
          <a:p>
            <a:r>
              <a:rPr lang="en-US" sz="3200" dirty="0" smtClean="0">
                <a:latin typeface="Arial" charset="0"/>
                <a:ea typeface="Arial" charset="0"/>
                <a:cs typeface="Arial" charset="0"/>
              </a:rPr>
              <a:t>     Easy </a:t>
            </a:r>
            <a:r>
              <a:rPr lang="en-US" sz="3200" dirty="0">
                <a:latin typeface="Arial" charset="0"/>
                <a:ea typeface="Arial" charset="0"/>
                <a:cs typeface="Arial" charset="0"/>
              </a:rPr>
              <a:t>CBM. </a:t>
            </a:r>
          </a:p>
          <a:p>
            <a:pPr marR="0" lvl="0" algn="ctr"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9389"/>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English</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62500" lnSpcReduction="20000"/>
          </a:bodyPr>
          <a:lstStyle/>
          <a:p>
            <a:pPr marL="457200" indent="-457200">
              <a:buFont typeface="Arial" charset="0"/>
              <a:buChar char="•"/>
            </a:pPr>
            <a:r>
              <a:rPr lang="en-US" sz="3200" dirty="0">
                <a:latin typeface="Arial" charset="0"/>
                <a:ea typeface="Arial" charset="0"/>
                <a:cs typeface="Arial" charset="0"/>
              </a:rPr>
              <a:t>TN Ready </a:t>
            </a:r>
            <a:r>
              <a:rPr lang="en-US" sz="3200" dirty="0" smtClean="0">
                <a:latin typeface="Arial" charset="0"/>
                <a:ea typeface="Arial" charset="0"/>
                <a:cs typeface="Arial" charset="0"/>
              </a:rPr>
              <a:t>Book is Common Core aligned. </a:t>
            </a:r>
          </a:p>
          <a:p>
            <a:endParaRPr lang="en-US" sz="3200" dirty="0" smtClean="0">
              <a:latin typeface="Arial" charset="0"/>
              <a:ea typeface="Arial" charset="0"/>
              <a:cs typeface="Arial" charset="0"/>
            </a:endParaRPr>
          </a:p>
          <a:p>
            <a:pPr marL="457200" indent="-457200">
              <a:buFont typeface="Arial" charset="0"/>
              <a:buChar char="•"/>
            </a:pPr>
            <a:r>
              <a:rPr lang="en-US" sz="3200" dirty="0" smtClean="0">
                <a:latin typeface="Arial" charset="0"/>
                <a:ea typeface="Arial" charset="0"/>
                <a:cs typeface="Arial" charset="0"/>
              </a:rPr>
              <a:t>Every </a:t>
            </a:r>
            <a:r>
              <a:rPr lang="en-US" sz="3200" dirty="0">
                <a:latin typeface="Arial" charset="0"/>
                <a:ea typeface="Arial" charset="0"/>
                <a:cs typeface="Arial" charset="0"/>
              </a:rPr>
              <a:t>week in English we will use our composition notebooks to record our new skills. This is a great study tool to use at home! </a:t>
            </a:r>
          </a:p>
          <a:p>
            <a:endParaRPr lang="en-US" sz="3200" dirty="0">
              <a:latin typeface="Arial" charset="0"/>
              <a:ea typeface="Arial" charset="0"/>
              <a:cs typeface="Arial" charset="0"/>
            </a:endParaRPr>
          </a:p>
          <a:p>
            <a:pPr marL="457200" indent="-457200">
              <a:buFont typeface="Arial" charset="0"/>
              <a:buChar char="•"/>
            </a:pPr>
            <a:r>
              <a:rPr lang="en-US" sz="3200" dirty="0">
                <a:latin typeface="Arial" charset="0"/>
                <a:ea typeface="Arial" charset="0"/>
                <a:cs typeface="Arial" charset="0"/>
              </a:rPr>
              <a:t>We focus a lot in 5</a:t>
            </a:r>
            <a:r>
              <a:rPr lang="en-US" sz="3200" baseline="30000" dirty="0">
                <a:latin typeface="Arial" charset="0"/>
                <a:ea typeface="Arial" charset="0"/>
                <a:cs typeface="Arial" charset="0"/>
              </a:rPr>
              <a:t>th</a:t>
            </a:r>
            <a:r>
              <a:rPr lang="en-US" sz="3200" dirty="0">
                <a:latin typeface="Arial" charset="0"/>
                <a:ea typeface="Arial" charset="0"/>
                <a:cs typeface="Arial" charset="0"/>
              </a:rPr>
              <a:t> grade on usage and not so much identification. At this point, students should know the basics of grammar. We focus on using it correctly in our writing. The curriculum is no longer based on, “can you find the verb?” </a:t>
            </a:r>
          </a:p>
          <a:p>
            <a:endParaRPr lang="en-US" sz="3200" dirty="0">
              <a:latin typeface="Arial" charset="0"/>
              <a:ea typeface="Arial" charset="0"/>
              <a:cs typeface="Arial" charset="0"/>
            </a:endParaRPr>
          </a:p>
          <a:p>
            <a:pPr marL="457200" indent="-457200">
              <a:buFont typeface="Arial" charset="0"/>
              <a:buChar char="•"/>
            </a:pPr>
            <a:r>
              <a:rPr lang="en-US" sz="3200" dirty="0">
                <a:latin typeface="Arial" charset="0"/>
                <a:ea typeface="Arial" charset="0"/>
                <a:cs typeface="Arial" charset="0"/>
              </a:rPr>
              <a:t>We spend much of our time editing and incorporating new grammar skills in our writing. </a:t>
            </a:r>
          </a:p>
          <a:p>
            <a:endParaRPr lang="en-US" sz="3200" dirty="0">
              <a:latin typeface="Arial" charset="0"/>
              <a:ea typeface="Arial" charset="0"/>
              <a:cs typeface="Arial"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baseline="0" dirty="0" smtClean="0">
              <a:latin typeface="KG Primary Penmanship"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1066800"/>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Writing</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981200"/>
            <a:ext cx="7315200" cy="3657600"/>
          </a:xfrm>
          <a:prstGeom prst="rect">
            <a:avLst/>
          </a:prstGeom>
        </p:spPr>
        <p:txBody>
          <a:bodyPr vert="horz" lIns="91440" tIns="45720" rIns="91440" bIns="45720" rtlCol="0">
            <a:normAutofit fontScale="70000" lnSpcReduction="20000"/>
          </a:bodyPr>
          <a:lstStyle/>
          <a:p>
            <a:pPr marL="457200" indent="-457200">
              <a:buFont typeface="Arial" charset="0"/>
              <a:buChar char="•"/>
            </a:pPr>
            <a:r>
              <a:rPr lang="en-US" sz="3200" dirty="0">
                <a:latin typeface="Arial" charset="0"/>
                <a:ea typeface="Arial" charset="0"/>
                <a:cs typeface="Arial" charset="0"/>
              </a:rPr>
              <a:t>Get ready to write everyday! </a:t>
            </a:r>
          </a:p>
          <a:p>
            <a:endParaRPr lang="en-US" sz="3200" dirty="0">
              <a:latin typeface="Arial" charset="0"/>
              <a:ea typeface="Arial" charset="0"/>
              <a:cs typeface="Arial" charset="0"/>
            </a:endParaRPr>
          </a:p>
          <a:p>
            <a:pPr marL="457200" indent="-457200">
              <a:buFont typeface="Arial" charset="0"/>
              <a:buChar char="•"/>
            </a:pPr>
            <a:r>
              <a:rPr lang="en-US" sz="3200" dirty="0">
                <a:latin typeface="Arial" charset="0"/>
                <a:ea typeface="Arial" charset="0"/>
                <a:cs typeface="Arial" charset="0"/>
              </a:rPr>
              <a:t>Write Bright is a powerful writing curriculum we </a:t>
            </a:r>
            <a:r>
              <a:rPr lang="en-US" sz="3200" dirty="0" smtClean="0">
                <a:latin typeface="Arial" charset="0"/>
                <a:ea typeface="Arial" charset="0"/>
                <a:cs typeface="Arial" charset="0"/>
              </a:rPr>
              <a:t>use to </a:t>
            </a:r>
            <a:r>
              <a:rPr lang="en-US" sz="3200" dirty="0">
                <a:latin typeface="Arial" charset="0"/>
                <a:ea typeface="Arial" charset="0"/>
                <a:cs typeface="Arial" charset="0"/>
              </a:rPr>
              <a:t>teach high quality writing techniques. </a:t>
            </a:r>
            <a:r>
              <a:rPr lang="en-US" sz="3200" dirty="0" smtClean="0">
                <a:latin typeface="Arial" charset="0"/>
                <a:ea typeface="Arial" charset="0"/>
                <a:cs typeface="Arial" charset="0"/>
              </a:rPr>
              <a:t>Students in every grade level are taught the same writing plan. </a:t>
            </a:r>
            <a:endParaRPr lang="en-US" sz="3200" dirty="0">
              <a:latin typeface="Arial" charset="0"/>
              <a:ea typeface="Arial" charset="0"/>
              <a:cs typeface="Arial" charset="0"/>
            </a:endParaRPr>
          </a:p>
          <a:p>
            <a:endParaRPr lang="en-US" sz="3200" dirty="0">
              <a:latin typeface="Arial" charset="0"/>
              <a:ea typeface="Arial" charset="0"/>
              <a:cs typeface="Arial" charset="0"/>
            </a:endParaRPr>
          </a:p>
          <a:p>
            <a:pPr marL="457200" indent="-457200">
              <a:buFont typeface="Arial" charset="0"/>
              <a:buChar char="•"/>
            </a:pPr>
            <a:r>
              <a:rPr lang="en-US" sz="3200" dirty="0" smtClean="0">
                <a:latin typeface="Arial" charset="0"/>
                <a:ea typeface="Arial" charset="0"/>
                <a:cs typeface="Arial" charset="0"/>
              </a:rPr>
              <a:t>We keep our writing in our “Writers’ Notebook.” Students will be assessed on the writing plan throughout the nine weeks.</a:t>
            </a:r>
          </a:p>
          <a:p>
            <a:endParaRPr lang="en-US" sz="3200" dirty="0" smtClean="0">
              <a:latin typeface="Arial" charset="0"/>
              <a:ea typeface="Arial" charset="0"/>
              <a:cs typeface="Arial" charset="0"/>
            </a:endParaRPr>
          </a:p>
          <a:p>
            <a:pPr algn="ctr"/>
            <a:r>
              <a:rPr lang="en-US" sz="3200" dirty="0" smtClean="0">
                <a:latin typeface="Arial" charset="0"/>
                <a:ea typeface="Arial" charset="0"/>
                <a:cs typeface="Arial" charset="0"/>
              </a:rPr>
              <a:t>*Parents, there will always be a plan outline in their notebook for you to look at with your child. *</a:t>
            </a:r>
            <a:endParaRPr lang="en-US" sz="3200"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750758"/>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Math</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626746"/>
            <a:ext cx="7315200" cy="5142250"/>
          </a:xfrm>
          <a:prstGeom prst="rect">
            <a:avLst/>
          </a:prstGeom>
        </p:spPr>
        <p:txBody>
          <a:bodyPr vert="horz" lIns="91440" tIns="45720" rIns="91440" bIns="45720" rtlCol="0">
            <a:normAutofit/>
          </a:bodyPr>
          <a:lstStyle/>
          <a:p>
            <a:pPr marL="342900" indent="-342900">
              <a:buFont typeface="Arial" charset="0"/>
              <a:buChar char="•"/>
            </a:pPr>
            <a:r>
              <a:rPr lang="en-US" sz="2400" dirty="0" smtClean="0">
                <a:latin typeface="Arial" charset="0"/>
                <a:ea typeface="Arial" charset="0"/>
                <a:cs typeface="Arial" charset="0"/>
              </a:rPr>
              <a:t>TN State Standards</a:t>
            </a:r>
          </a:p>
          <a:p>
            <a:pPr marL="342900" indent="-342900">
              <a:buFont typeface="Arial" charset="0"/>
              <a:buChar char="•"/>
            </a:pPr>
            <a:endParaRPr lang="en-US" sz="2400" dirty="0" smtClean="0">
              <a:latin typeface="Arial" charset="0"/>
              <a:ea typeface="Arial" charset="0"/>
              <a:cs typeface="Arial" charset="0"/>
            </a:endParaRPr>
          </a:p>
          <a:p>
            <a:pPr marL="342900" indent="-342900">
              <a:buFont typeface="Arial" charset="0"/>
              <a:buChar char="•"/>
            </a:pPr>
            <a:r>
              <a:rPr lang="en-US" sz="2400" dirty="0" smtClean="0">
                <a:latin typeface="Arial" charset="0"/>
                <a:ea typeface="Arial" charset="0"/>
                <a:cs typeface="Arial" charset="0"/>
              </a:rPr>
              <a:t>5</a:t>
            </a:r>
            <a:r>
              <a:rPr lang="en-US" sz="2400" baseline="30000" dirty="0" smtClean="0">
                <a:latin typeface="Arial" charset="0"/>
                <a:ea typeface="Arial" charset="0"/>
                <a:cs typeface="Arial" charset="0"/>
              </a:rPr>
              <a:t>th</a:t>
            </a:r>
            <a:r>
              <a:rPr lang="en-US" sz="2400" dirty="0" smtClean="0">
                <a:latin typeface="Arial" charset="0"/>
                <a:ea typeface="Arial" charset="0"/>
                <a:cs typeface="Arial" charset="0"/>
              </a:rPr>
              <a:t> Grade Curriculum: </a:t>
            </a:r>
          </a:p>
          <a:p>
            <a:pPr marL="800100" lvl="1" indent="-342900">
              <a:buFont typeface="Arial" charset="0"/>
              <a:buChar char="•"/>
            </a:pPr>
            <a:r>
              <a:rPr lang="en-US" sz="2400" dirty="0" smtClean="0">
                <a:latin typeface="Arial" charset="0"/>
                <a:ea typeface="Arial" charset="0"/>
                <a:cs typeface="Arial" charset="0"/>
              </a:rPr>
              <a:t>Operations &amp; Algebraic Thinking </a:t>
            </a:r>
          </a:p>
          <a:p>
            <a:pPr marL="800100" lvl="1" indent="-342900">
              <a:buFont typeface="Arial" charset="0"/>
              <a:buChar char="•"/>
            </a:pPr>
            <a:r>
              <a:rPr lang="en-US" sz="2400" dirty="0" smtClean="0">
                <a:latin typeface="Arial" charset="0"/>
                <a:ea typeface="Arial" charset="0"/>
                <a:cs typeface="Arial" charset="0"/>
              </a:rPr>
              <a:t>Number &amp; Operations in Base Ten</a:t>
            </a:r>
          </a:p>
          <a:p>
            <a:pPr marL="800100" lvl="1" indent="-342900">
              <a:buFont typeface="Arial" charset="0"/>
              <a:buChar char="•"/>
            </a:pPr>
            <a:r>
              <a:rPr lang="en-US" sz="2400" dirty="0" smtClean="0">
                <a:latin typeface="Arial" charset="0"/>
                <a:ea typeface="Arial" charset="0"/>
                <a:cs typeface="Arial" charset="0"/>
              </a:rPr>
              <a:t>Number &amp; Operations in Fractions</a:t>
            </a:r>
          </a:p>
          <a:p>
            <a:pPr marL="800100" lvl="1" indent="-342900">
              <a:buFont typeface="Arial" charset="0"/>
              <a:buChar char="•"/>
            </a:pPr>
            <a:r>
              <a:rPr lang="en-US" sz="2400" dirty="0" smtClean="0">
                <a:latin typeface="Arial" charset="0"/>
                <a:ea typeface="Arial" charset="0"/>
                <a:cs typeface="Arial" charset="0"/>
              </a:rPr>
              <a:t>Measurement &amp; Data</a:t>
            </a:r>
          </a:p>
          <a:p>
            <a:pPr marL="800100" lvl="1" indent="-342900">
              <a:buFont typeface="Arial" charset="0"/>
              <a:buChar char="•"/>
            </a:pPr>
            <a:r>
              <a:rPr lang="en-US" sz="2400" dirty="0" smtClean="0">
                <a:latin typeface="Arial" charset="0"/>
                <a:ea typeface="Arial" charset="0"/>
                <a:cs typeface="Arial" charset="0"/>
              </a:rPr>
              <a:t>Geometry </a:t>
            </a:r>
          </a:p>
          <a:p>
            <a:pPr lvl="1"/>
            <a:endParaRPr lang="en-US" sz="2400" dirty="0" smtClean="0">
              <a:latin typeface="Arial" charset="0"/>
              <a:ea typeface="Arial" charset="0"/>
              <a:cs typeface="Arial" charset="0"/>
            </a:endParaRPr>
          </a:p>
          <a:p>
            <a:pPr lvl="1"/>
            <a:r>
              <a:rPr lang="en-US" sz="2400" b="1" u="sng" dirty="0" smtClean="0">
                <a:latin typeface="Arial" charset="0"/>
                <a:ea typeface="Arial" charset="0"/>
                <a:cs typeface="Arial" charset="0"/>
              </a:rPr>
              <a:t>FLUENCY: </a:t>
            </a:r>
            <a:r>
              <a:rPr lang="en-US" sz="2400" dirty="0" smtClean="0">
                <a:latin typeface="Arial" charset="0"/>
                <a:ea typeface="Arial" charset="0"/>
                <a:cs typeface="Arial" charset="0"/>
              </a:rPr>
              <a:t>Multiplying multi-digit numbers</a:t>
            </a:r>
          </a:p>
          <a:p>
            <a:pPr lvl="1"/>
            <a:endParaRPr lang="en-US" sz="2400" dirty="0" smtClean="0">
              <a:latin typeface="Arial" charset="0"/>
              <a:ea typeface="Arial" charset="0"/>
              <a:cs typeface="Arial" charset="0"/>
            </a:endParaRPr>
          </a:p>
          <a:p>
            <a:pPr marL="800100" lvl="1" indent="-342900">
              <a:buFont typeface="Arial" charset="0"/>
              <a:buChar char="•"/>
            </a:pPr>
            <a:endParaRPr lang="en-US" sz="2400" dirty="0" smtClean="0">
              <a:latin typeface="Arial" charset="0"/>
              <a:ea typeface="Arial" charset="0"/>
              <a:cs typeface="Arial" charset="0"/>
            </a:endParaRPr>
          </a:p>
          <a:p>
            <a:endParaRPr lang="en-US" sz="2400" dirty="0" smtClean="0">
              <a:latin typeface="Arial" charset="0"/>
              <a:ea typeface="Arial" charset="0"/>
              <a:cs typeface="Arial" charset="0"/>
            </a:endParaRPr>
          </a:p>
          <a:p>
            <a:endParaRPr lang="en-US" sz="2400" dirty="0" smtClean="0">
              <a:latin typeface="Arial" charset="0"/>
              <a:ea typeface="Arial" charset="0"/>
              <a:cs typeface="Arial" charset="0"/>
            </a:endParaRPr>
          </a:p>
          <a:p>
            <a:pPr marL="342900" indent="-342900">
              <a:buFont typeface="Arial" charset="0"/>
              <a:buChar char="•"/>
            </a:pPr>
            <a:endParaRPr lang="en-US" sz="2400" dirty="0" smtClean="0">
              <a:latin typeface="Arial" charset="0"/>
              <a:ea typeface="Arial" charset="0"/>
              <a:cs typeface="Arial"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a:ln>
                <a:noFill/>
              </a:ln>
              <a:effectLst/>
              <a:uLnTx/>
              <a:uFillTx/>
              <a:latin typeface="KG Primary Penmanship"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3" name="Title 11"/>
          <p:cNvSpPr txBox="1">
            <a:spLocks/>
          </p:cNvSpPr>
          <p:nvPr/>
        </p:nvSpPr>
        <p:spPr>
          <a:xfrm>
            <a:off x="685800" y="750758"/>
            <a:ext cx="77724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i="0" u="none" strike="noStrike" kern="1200" cap="none" spc="0" normalizeH="0" baseline="0" noProof="0" dirty="0" smtClean="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rPr>
              <a:t>Math</a:t>
            </a:r>
            <a:endParaRPr kumimoji="0" lang="en-US" sz="4800" i="0" u="none" strike="noStrike" kern="1200" cap="none" spc="0" normalizeH="0" baseline="0" noProof="0" dirty="0">
              <a:ln w="17780" cmpd="sng">
                <a:solidFill>
                  <a:srgbClr val="FFFFFF"/>
                </a:solidFill>
                <a:prstDash val="solid"/>
                <a:miter lim="800000"/>
              </a:ln>
              <a:solidFill>
                <a:schemeClr val="tx1"/>
              </a:solidFill>
              <a:effectLst>
                <a:outerShdw blurRad="50800" algn="tl" rotWithShape="0">
                  <a:srgbClr val="000000"/>
                </a:outerShdw>
              </a:effectLst>
              <a:uLnTx/>
              <a:uFillTx/>
              <a:latin typeface="Arial" charset="0"/>
              <a:ea typeface="Arial" charset="0"/>
              <a:cs typeface="Arial" charset="0"/>
            </a:endParaRPr>
          </a:p>
        </p:txBody>
      </p:sp>
      <p:sp>
        <p:nvSpPr>
          <p:cNvPr id="4" name="Rectangle 3"/>
          <p:cNvSpPr txBox="1">
            <a:spLocks noChangeArrowheads="1"/>
          </p:cNvSpPr>
          <p:nvPr/>
        </p:nvSpPr>
        <p:spPr>
          <a:xfrm>
            <a:off x="914400" y="1626746"/>
            <a:ext cx="7315200" cy="5142250"/>
          </a:xfrm>
          <a:prstGeom prst="rect">
            <a:avLst/>
          </a:prstGeom>
        </p:spPr>
        <p:txBody>
          <a:bodyPr vert="horz" lIns="91440" tIns="45720" rIns="91440" bIns="45720" rtlCol="0">
            <a:normAutofit/>
          </a:bodyPr>
          <a:lstStyle/>
          <a:p>
            <a:pPr marL="342900" indent="-342900">
              <a:buFont typeface="Arial" charset="0"/>
              <a:buChar char="•"/>
            </a:pPr>
            <a:r>
              <a:rPr lang="en-US" sz="2400" dirty="0" smtClean="0">
                <a:latin typeface="Arial" charset="0"/>
                <a:ea typeface="Arial" charset="0"/>
                <a:cs typeface="Arial" charset="0"/>
              </a:rPr>
              <a:t>We will use the textbook but won’t always go in order of the book. </a:t>
            </a:r>
          </a:p>
          <a:p>
            <a:pPr marL="342900" indent="-342900">
              <a:buFont typeface="Arial" charset="0"/>
              <a:buChar char="•"/>
            </a:pPr>
            <a:endParaRPr lang="en-US" sz="2400" dirty="0">
              <a:latin typeface="Arial" charset="0"/>
              <a:ea typeface="Arial" charset="0"/>
              <a:cs typeface="Arial" charset="0"/>
            </a:endParaRPr>
          </a:p>
          <a:p>
            <a:pPr marL="342900" indent="-342900">
              <a:buFont typeface="Arial" charset="0"/>
              <a:buChar char="•"/>
            </a:pPr>
            <a:r>
              <a:rPr lang="en-US" sz="2400" dirty="0" smtClean="0">
                <a:latin typeface="Arial" charset="0"/>
                <a:ea typeface="Arial" charset="0"/>
                <a:cs typeface="Arial" charset="0"/>
              </a:rPr>
              <a:t>Math Journals are the greatest study tool. These include lesson notes, examples, and strategies from class. </a:t>
            </a:r>
          </a:p>
          <a:p>
            <a:pPr marL="342900" indent="-342900">
              <a:buFont typeface="Arial" charset="0"/>
              <a:buChar char="•"/>
            </a:pPr>
            <a:endParaRPr lang="en-US" sz="2400" dirty="0" smtClean="0">
              <a:latin typeface="Arial" charset="0"/>
              <a:ea typeface="Arial" charset="0"/>
              <a:cs typeface="Arial" charset="0"/>
            </a:endParaRPr>
          </a:p>
          <a:p>
            <a:pPr marL="342900" indent="-342900">
              <a:buFont typeface="Arial" charset="0"/>
              <a:buChar char="•"/>
            </a:pPr>
            <a:r>
              <a:rPr lang="en-US" sz="2400" dirty="0" smtClean="0">
                <a:latin typeface="Arial" charset="0"/>
                <a:ea typeface="Arial" charset="0"/>
                <a:cs typeface="Arial" charset="0"/>
              </a:rPr>
              <a:t>Homework </a:t>
            </a:r>
            <a:r>
              <a:rPr lang="en-US" sz="2400" dirty="0">
                <a:latin typeface="Arial" charset="0"/>
                <a:ea typeface="Arial" charset="0"/>
                <a:cs typeface="Arial" charset="0"/>
              </a:rPr>
              <a:t>will provide extra </a:t>
            </a:r>
            <a:r>
              <a:rPr lang="en-US" sz="2400" dirty="0" smtClean="0">
                <a:latin typeface="Arial" charset="0"/>
                <a:ea typeface="Arial" charset="0"/>
                <a:cs typeface="Arial" charset="0"/>
              </a:rPr>
              <a:t>opportunities for </a:t>
            </a:r>
            <a:r>
              <a:rPr lang="en-US" sz="2400" dirty="0">
                <a:latin typeface="Arial" charset="0"/>
                <a:ea typeface="Arial" charset="0"/>
                <a:cs typeface="Arial" charset="0"/>
              </a:rPr>
              <a:t>students to practice what is learned in </a:t>
            </a:r>
            <a:endParaRPr lang="en-US" sz="2400" dirty="0" smtClean="0">
              <a:latin typeface="Arial" charset="0"/>
              <a:ea typeface="Arial" charset="0"/>
              <a:cs typeface="Arial" charset="0"/>
            </a:endParaRPr>
          </a:p>
          <a:p>
            <a:r>
              <a:rPr lang="en-US" sz="2400" dirty="0">
                <a:latin typeface="Arial" charset="0"/>
                <a:ea typeface="Arial" charset="0"/>
                <a:cs typeface="Arial" charset="0"/>
              </a:rPr>
              <a:t> </a:t>
            </a:r>
            <a:r>
              <a:rPr lang="en-US" sz="2400" dirty="0" smtClean="0">
                <a:latin typeface="Arial" charset="0"/>
                <a:ea typeface="Arial" charset="0"/>
                <a:cs typeface="Arial" charset="0"/>
              </a:rPr>
              <a:t>   class. </a:t>
            </a:r>
            <a:r>
              <a:rPr lang="en-US" sz="2400" dirty="0" smtClean="0">
                <a:latin typeface="Arial" charset="0"/>
                <a:ea typeface="Arial" charset="0"/>
                <a:cs typeface="Arial" charset="0"/>
              </a:rPr>
              <a:t>We will review homework at the </a:t>
            </a:r>
          </a:p>
          <a:p>
            <a:r>
              <a:rPr lang="en-US" sz="2400" dirty="0">
                <a:latin typeface="Arial" charset="0"/>
                <a:ea typeface="Arial" charset="0"/>
                <a:cs typeface="Arial" charset="0"/>
              </a:rPr>
              <a:t> </a:t>
            </a:r>
            <a:r>
              <a:rPr lang="en-US" sz="2400" dirty="0" smtClean="0">
                <a:latin typeface="Arial" charset="0"/>
                <a:ea typeface="Arial" charset="0"/>
                <a:cs typeface="Arial" charset="0"/>
              </a:rPr>
              <a:t>   </a:t>
            </a:r>
            <a:r>
              <a:rPr lang="en-US" sz="2400" dirty="0" smtClean="0">
                <a:latin typeface="Arial" charset="0"/>
                <a:ea typeface="Arial" charset="0"/>
                <a:cs typeface="Arial" charset="0"/>
              </a:rPr>
              <a:t>beginning of class each day. </a:t>
            </a:r>
            <a:endParaRPr lang="en-US" sz="2400" dirty="0">
              <a:latin typeface="Arial" charset="0"/>
              <a:ea typeface="Arial" charset="0"/>
              <a:cs typeface="Arial" charset="0"/>
            </a:endParaRPr>
          </a:p>
          <a:p>
            <a:pPr marL="342900" indent="-342900">
              <a:buFont typeface="Arial" charset="0"/>
              <a:buChar char="•"/>
            </a:pPr>
            <a:endParaRPr lang="en-US" sz="2400" dirty="0" smtClean="0">
              <a:latin typeface="Arial" charset="0"/>
              <a:ea typeface="Arial" charset="0"/>
              <a:cs typeface="Arial" charset="0"/>
            </a:endParaRPr>
          </a:p>
          <a:p>
            <a:pPr marL="342900" indent="-342900">
              <a:buFont typeface="Arial" charset="0"/>
              <a:buChar char="•"/>
            </a:pPr>
            <a:endParaRPr lang="en-US" sz="2400" dirty="0">
              <a:latin typeface="Arial" charset="0"/>
              <a:ea typeface="Arial" charset="0"/>
              <a:cs typeface="Arial" charset="0"/>
            </a:endParaRPr>
          </a:p>
          <a:p>
            <a:pPr marL="342900" indent="-342900">
              <a:buFont typeface="Arial" charset="0"/>
              <a:buChar char="•"/>
            </a:pPr>
            <a:endParaRPr lang="en-US" sz="2400" dirty="0" smtClean="0">
              <a:latin typeface="Arial" charset="0"/>
              <a:ea typeface="Arial" charset="0"/>
              <a:cs typeface="Arial" charset="0"/>
            </a:endParaRPr>
          </a:p>
          <a:p>
            <a:pPr lvl="1"/>
            <a:endParaRPr lang="en-US" sz="2400" dirty="0" smtClean="0">
              <a:latin typeface="Arial" charset="0"/>
              <a:ea typeface="Arial" charset="0"/>
              <a:cs typeface="Arial" charset="0"/>
            </a:endParaRPr>
          </a:p>
          <a:p>
            <a:pPr marL="800100" lvl="1" indent="-342900">
              <a:buFont typeface="Arial" charset="0"/>
              <a:buChar char="•"/>
            </a:pPr>
            <a:endParaRPr lang="en-US" sz="2400" dirty="0" smtClean="0">
              <a:latin typeface="Arial" charset="0"/>
              <a:ea typeface="Arial" charset="0"/>
              <a:cs typeface="Arial" charset="0"/>
            </a:endParaRPr>
          </a:p>
          <a:p>
            <a:endParaRPr lang="en-US" sz="2400" dirty="0" smtClean="0">
              <a:latin typeface="Arial" charset="0"/>
              <a:ea typeface="Arial" charset="0"/>
              <a:cs typeface="Arial" charset="0"/>
            </a:endParaRPr>
          </a:p>
          <a:p>
            <a:endParaRPr lang="en-US" sz="2400" dirty="0" smtClean="0">
              <a:latin typeface="Arial" charset="0"/>
              <a:ea typeface="Arial" charset="0"/>
              <a:cs typeface="Arial" charset="0"/>
            </a:endParaRPr>
          </a:p>
          <a:p>
            <a:pPr marL="342900" indent="-342900">
              <a:buFont typeface="Arial" charset="0"/>
              <a:buChar char="•"/>
            </a:pPr>
            <a:endParaRPr lang="en-US" sz="2400" dirty="0" smtClean="0">
              <a:latin typeface="Arial" charset="0"/>
              <a:ea typeface="Arial" charset="0"/>
              <a:cs typeface="Arial"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dirty="0">
              <a:ln>
                <a:noFill/>
              </a:ln>
              <a:effectLst/>
              <a:uLnTx/>
              <a:uFillTx/>
              <a:latin typeface="KG Primary Penmanship" pitchFamily="2" charset="0"/>
            </a:endParaRPr>
          </a:p>
        </p:txBody>
      </p:sp>
    </p:spTree>
    <p:extLst>
      <p:ext uri="{BB962C8B-B14F-4D97-AF65-F5344CB8AC3E}">
        <p14:creationId xmlns:p14="http://schemas.microsoft.com/office/powerpoint/2010/main" val="1658224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2164</TotalTime>
  <Words>1137</Words>
  <Application>Microsoft Office PowerPoint</Application>
  <PresentationFormat>On-screen Show (4:3)</PresentationFormat>
  <Paragraphs>156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Comic Sans MS</vt:lpstr>
      <vt:lpstr>KG Primary Penmanship</vt:lpstr>
      <vt:lpstr>KG Strawberry Limeade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Samantha Dawson</cp:lastModifiedBy>
  <cp:revision>39</cp:revision>
  <dcterms:created xsi:type="dcterms:W3CDTF">2013-09-21T12:11:13Z</dcterms:created>
  <dcterms:modified xsi:type="dcterms:W3CDTF">2017-08-14T23:31:44Z</dcterms:modified>
</cp:coreProperties>
</file>